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508" r:id="rId3"/>
    <p:sldId id="507" r:id="rId4"/>
    <p:sldId id="266" r:id="rId5"/>
    <p:sldId id="269" r:id="rId6"/>
    <p:sldId id="272" r:id="rId7"/>
    <p:sldId id="277" r:id="rId8"/>
    <p:sldId id="275" r:id="rId9"/>
    <p:sldId id="288" r:id="rId10"/>
    <p:sldId id="270" r:id="rId11"/>
    <p:sldId id="280" r:id="rId12"/>
    <p:sldId id="284" r:id="rId13"/>
    <p:sldId id="278" r:id="rId14"/>
    <p:sldId id="285" r:id="rId15"/>
    <p:sldId id="258" r:id="rId16"/>
    <p:sldId id="286" r:id="rId17"/>
    <p:sldId id="294" r:id="rId18"/>
    <p:sldId id="298" r:id="rId19"/>
    <p:sldId id="287" r:id="rId20"/>
    <p:sldId id="290" r:id="rId21"/>
    <p:sldId id="281" r:id="rId22"/>
    <p:sldId id="291" r:id="rId23"/>
    <p:sldId id="283" r:id="rId24"/>
    <p:sldId id="293" r:id="rId25"/>
    <p:sldId id="299" r:id="rId26"/>
    <p:sldId id="499" r:id="rId27"/>
    <p:sldId id="300" r:id="rId28"/>
    <p:sldId id="413" r:id="rId29"/>
    <p:sldId id="412" r:id="rId30"/>
    <p:sldId id="440" r:id="rId31"/>
    <p:sldId id="488" r:id="rId32"/>
    <p:sldId id="414" r:id="rId33"/>
    <p:sldId id="427" r:id="rId34"/>
    <p:sldId id="441" r:id="rId35"/>
    <p:sldId id="475" r:id="rId36"/>
    <p:sldId id="426" r:id="rId37"/>
    <p:sldId id="479" r:id="rId38"/>
    <p:sldId id="501" r:id="rId39"/>
    <p:sldId id="477" r:id="rId40"/>
    <p:sldId id="480" r:id="rId41"/>
    <p:sldId id="492" r:id="rId42"/>
    <p:sldId id="442" r:id="rId43"/>
    <p:sldId id="271" r:id="rId44"/>
    <p:sldId id="418" r:id="rId45"/>
    <p:sldId id="473" r:id="rId46"/>
    <p:sldId id="446" r:id="rId47"/>
    <p:sldId id="273" r:id="rId48"/>
    <p:sldId id="410" r:id="rId49"/>
    <p:sldId id="445" r:id="rId50"/>
    <p:sldId id="493" r:id="rId51"/>
    <p:sldId id="444" r:id="rId52"/>
    <p:sldId id="469" r:id="rId53"/>
    <p:sldId id="470" r:id="rId54"/>
    <p:sldId id="467" r:id="rId55"/>
    <p:sldId id="481" r:id="rId56"/>
    <p:sldId id="474" r:id="rId57"/>
    <p:sldId id="274" r:id="rId58"/>
    <p:sldId id="415" r:id="rId59"/>
    <p:sldId id="494" r:id="rId60"/>
    <p:sldId id="276" r:id="rId61"/>
    <p:sldId id="447" r:id="rId62"/>
    <p:sldId id="420" r:id="rId63"/>
    <p:sldId id="449" r:id="rId64"/>
    <p:sldId id="471" r:id="rId65"/>
    <p:sldId id="453" r:id="rId66"/>
    <p:sldId id="495" r:id="rId67"/>
    <p:sldId id="451" r:id="rId68"/>
    <p:sldId id="422" r:id="rId69"/>
    <p:sldId id="487" r:id="rId70"/>
    <p:sldId id="496" r:id="rId71"/>
    <p:sldId id="423" r:id="rId72"/>
    <p:sldId id="452" r:id="rId73"/>
    <p:sldId id="498" r:id="rId74"/>
    <p:sldId id="486" r:id="rId75"/>
    <p:sldId id="468" r:id="rId76"/>
    <p:sldId id="455" r:id="rId77"/>
    <p:sldId id="460" r:id="rId78"/>
    <p:sldId id="456" r:id="rId79"/>
    <p:sldId id="268" r:id="rId80"/>
    <p:sldId id="506" r:id="rId81"/>
    <p:sldId id="504" r:id="rId82"/>
    <p:sldId id="505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3C551-F46A-4375-9461-2FA1AF919D8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5EFAE32-38AB-49F7-B0A1-7E63312064B4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Imagem 2D</a:t>
          </a:r>
        </a:p>
      </dgm:t>
    </dgm:pt>
    <dgm:pt modelId="{B3043BA5-E4FB-4E4C-BFC8-3952B8EF30D3}" type="parTrans" cxnId="{27A832DA-2E54-4D69-A1B9-A63A5F4515DE}">
      <dgm:prSet/>
      <dgm:spPr/>
      <dgm:t>
        <a:bodyPr/>
        <a:lstStyle/>
        <a:p>
          <a:endParaRPr lang="pt-BR"/>
        </a:p>
      </dgm:t>
    </dgm:pt>
    <dgm:pt modelId="{486DDAC2-0917-4A8B-9481-943D77CD009A}" type="sibTrans" cxnId="{27A832DA-2E54-4D69-A1B9-A63A5F4515DE}">
      <dgm:prSet/>
      <dgm:spPr/>
      <dgm:t>
        <a:bodyPr/>
        <a:lstStyle/>
        <a:p>
          <a:endParaRPr lang="pt-BR"/>
        </a:p>
      </dgm:t>
    </dgm:pt>
    <dgm:pt modelId="{DDEC851B-4C7F-493D-B67D-E20ADF9C3D33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Sobreposição</a:t>
          </a:r>
        </a:p>
      </dgm:t>
    </dgm:pt>
    <dgm:pt modelId="{111400FE-9A52-418E-A32F-9BDBEB8D6F71}" type="parTrans" cxnId="{83E30852-287A-4CC9-BDCE-70818F422049}">
      <dgm:prSet/>
      <dgm:spPr/>
      <dgm:t>
        <a:bodyPr/>
        <a:lstStyle/>
        <a:p>
          <a:endParaRPr lang="pt-BR"/>
        </a:p>
      </dgm:t>
    </dgm:pt>
    <dgm:pt modelId="{E1F2C2C9-F76D-40C5-81D1-047237AEFAA1}" type="sibTrans" cxnId="{83E30852-287A-4CC9-BDCE-70818F422049}">
      <dgm:prSet/>
      <dgm:spPr/>
      <dgm:t>
        <a:bodyPr/>
        <a:lstStyle/>
        <a:p>
          <a:endParaRPr lang="pt-BR"/>
        </a:p>
      </dgm:t>
    </dgm:pt>
    <dgm:pt modelId="{5592FE24-6187-4951-832C-620AACCE3659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Perda da percepção de profundidade</a:t>
          </a:r>
        </a:p>
      </dgm:t>
    </dgm:pt>
    <dgm:pt modelId="{E6028251-80B8-41D3-B120-9DBCB4972FFD}" type="parTrans" cxnId="{6DC0AB8B-4315-43B9-BD95-519CB4B7DE54}">
      <dgm:prSet/>
      <dgm:spPr/>
      <dgm:t>
        <a:bodyPr/>
        <a:lstStyle/>
        <a:p>
          <a:endParaRPr lang="pt-BR"/>
        </a:p>
      </dgm:t>
    </dgm:pt>
    <dgm:pt modelId="{5B44BF02-4FF6-4ED2-8BB5-1AC5811357BD}" type="sibTrans" cxnId="{6DC0AB8B-4315-43B9-BD95-519CB4B7DE54}">
      <dgm:prSet/>
      <dgm:spPr/>
      <dgm:t>
        <a:bodyPr/>
        <a:lstStyle/>
        <a:p>
          <a:endParaRPr lang="pt-BR"/>
        </a:p>
      </dgm:t>
    </dgm:pt>
    <dgm:pt modelId="{85A2A9C7-F6CA-4534-9CE9-4858E5965BCA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Ampliação ou magnificação</a:t>
          </a:r>
        </a:p>
      </dgm:t>
    </dgm:pt>
    <dgm:pt modelId="{A70297FC-4929-4561-A271-22FB2B9B2F8A}" type="parTrans" cxnId="{4822D7A2-2FC8-4DB4-83FB-1897609AF906}">
      <dgm:prSet/>
      <dgm:spPr/>
      <dgm:t>
        <a:bodyPr/>
        <a:lstStyle/>
        <a:p>
          <a:endParaRPr lang="pt-BR"/>
        </a:p>
      </dgm:t>
    </dgm:pt>
    <dgm:pt modelId="{09D5B9F8-8B03-4BA2-B87B-5B791B20FF73}" type="sibTrans" cxnId="{4822D7A2-2FC8-4DB4-83FB-1897609AF906}">
      <dgm:prSet/>
      <dgm:spPr/>
      <dgm:t>
        <a:bodyPr/>
        <a:lstStyle/>
        <a:p>
          <a:endParaRPr lang="pt-BR"/>
        </a:p>
      </dgm:t>
    </dgm:pt>
    <dgm:pt modelId="{58776ECB-FB7D-4BA4-BE89-CA7581B2A50A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Sinal de silhueta (supressão de borda)</a:t>
          </a:r>
        </a:p>
      </dgm:t>
    </dgm:pt>
    <dgm:pt modelId="{FEA80051-78DE-45A7-A1C8-CB97D6F908DD}" type="parTrans" cxnId="{6B4505D9-891A-4270-8617-F5F04DEF52CC}">
      <dgm:prSet/>
      <dgm:spPr/>
      <dgm:t>
        <a:bodyPr/>
        <a:lstStyle/>
        <a:p>
          <a:endParaRPr lang="pt-BR"/>
        </a:p>
      </dgm:t>
    </dgm:pt>
    <dgm:pt modelId="{098E7C22-A679-49B0-B47B-A5EC22CEF473}" type="sibTrans" cxnId="{6B4505D9-891A-4270-8617-F5F04DEF52CC}">
      <dgm:prSet/>
      <dgm:spPr/>
      <dgm:t>
        <a:bodyPr/>
        <a:lstStyle/>
        <a:p>
          <a:endParaRPr lang="pt-BR"/>
        </a:p>
      </dgm:t>
    </dgm:pt>
    <dgm:pt modelId="{13D75ADF-6799-4226-8EDC-C5AB75F184C0}">
      <dgm:prSet phldrT="[Texto]"/>
      <dgm:spPr>
        <a:solidFill>
          <a:schemeClr val="accent1">
            <a:lumMod val="60000"/>
            <a:lumOff val="40000"/>
          </a:schemeClr>
        </a:solidFill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pt-BR" b="1" dirty="0">
              <a:solidFill>
                <a:schemeClr val="tx2"/>
              </a:solidFill>
            </a:rPr>
            <a:t>Imagem não familiar</a:t>
          </a:r>
        </a:p>
      </dgm:t>
    </dgm:pt>
    <dgm:pt modelId="{725D08AA-ADC6-42C1-8B32-6525984A0530}" type="parTrans" cxnId="{4EA135C1-B3B8-4F2C-9E43-4C2F4B21F894}">
      <dgm:prSet/>
      <dgm:spPr/>
      <dgm:t>
        <a:bodyPr/>
        <a:lstStyle/>
        <a:p>
          <a:endParaRPr lang="pt-BR"/>
        </a:p>
      </dgm:t>
    </dgm:pt>
    <dgm:pt modelId="{8FA692CC-EFCD-4C83-A8D3-85A20ED7AF74}" type="sibTrans" cxnId="{4EA135C1-B3B8-4F2C-9E43-4C2F4B21F894}">
      <dgm:prSet/>
      <dgm:spPr/>
      <dgm:t>
        <a:bodyPr/>
        <a:lstStyle/>
        <a:p>
          <a:endParaRPr lang="pt-BR"/>
        </a:p>
      </dgm:t>
    </dgm:pt>
    <dgm:pt modelId="{87151FF6-5570-4B46-A754-D18D04F7193C}" type="pres">
      <dgm:prSet presAssocID="{5023C551-F46A-4375-9461-2FA1AF919D83}" presName="diagram" presStyleCnt="0">
        <dgm:presLayoutVars>
          <dgm:dir/>
          <dgm:resizeHandles val="exact"/>
        </dgm:presLayoutVars>
      </dgm:prSet>
      <dgm:spPr/>
    </dgm:pt>
    <dgm:pt modelId="{A853A286-C53E-4CEB-B2C9-37FACED73142}" type="pres">
      <dgm:prSet presAssocID="{D5EFAE32-38AB-49F7-B0A1-7E63312064B4}" presName="node" presStyleLbl="node1" presStyleIdx="0" presStyleCnt="6">
        <dgm:presLayoutVars>
          <dgm:bulletEnabled val="1"/>
        </dgm:presLayoutVars>
      </dgm:prSet>
      <dgm:spPr/>
    </dgm:pt>
    <dgm:pt modelId="{B147BFC2-313D-43CF-9E65-FE2B02A68258}" type="pres">
      <dgm:prSet presAssocID="{486DDAC2-0917-4A8B-9481-943D77CD009A}" presName="sibTrans" presStyleCnt="0"/>
      <dgm:spPr/>
    </dgm:pt>
    <dgm:pt modelId="{7677A06A-EFA4-42C9-8743-1FCD27E71ADE}" type="pres">
      <dgm:prSet presAssocID="{DDEC851B-4C7F-493D-B67D-E20ADF9C3D33}" presName="node" presStyleLbl="node1" presStyleIdx="1" presStyleCnt="6" custLinFactNeighborX="1133" custLinFactNeighborY="877">
        <dgm:presLayoutVars>
          <dgm:bulletEnabled val="1"/>
        </dgm:presLayoutVars>
      </dgm:prSet>
      <dgm:spPr/>
    </dgm:pt>
    <dgm:pt modelId="{52351709-64E0-48F0-AE01-34BBDB39197D}" type="pres">
      <dgm:prSet presAssocID="{E1F2C2C9-F76D-40C5-81D1-047237AEFAA1}" presName="sibTrans" presStyleCnt="0"/>
      <dgm:spPr/>
    </dgm:pt>
    <dgm:pt modelId="{B6AFDFA6-14AA-4239-85E6-F527086E2B6C}" type="pres">
      <dgm:prSet presAssocID="{5592FE24-6187-4951-832C-620AACCE3659}" presName="node" presStyleLbl="node1" presStyleIdx="2" presStyleCnt="6">
        <dgm:presLayoutVars>
          <dgm:bulletEnabled val="1"/>
        </dgm:presLayoutVars>
      </dgm:prSet>
      <dgm:spPr/>
    </dgm:pt>
    <dgm:pt modelId="{083EEAD5-F024-422F-B829-C84FB9D8B57C}" type="pres">
      <dgm:prSet presAssocID="{5B44BF02-4FF6-4ED2-8BB5-1AC5811357BD}" presName="sibTrans" presStyleCnt="0"/>
      <dgm:spPr/>
    </dgm:pt>
    <dgm:pt modelId="{BBD20500-7040-4E88-AAB6-DE946B3C67BE}" type="pres">
      <dgm:prSet presAssocID="{85A2A9C7-F6CA-4534-9CE9-4858E5965BCA}" presName="node" presStyleLbl="node1" presStyleIdx="3" presStyleCnt="6">
        <dgm:presLayoutVars>
          <dgm:bulletEnabled val="1"/>
        </dgm:presLayoutVars>
      </dgm:prSet>
      <dgm:spPr/>
    </dgm:pt>
    <dgm:pt modelId="{E7EC0484-380E-4922-BE6D-5C35A5ED95F3}" type="pres">
      <dgm:prSet presAssocID="{09D5B9F8-8B03-4BA2-B87B-5B791B20FF73}" presName="sibTrans" presStyleCnt="0"/>
      <dgm:spPr/>
    </dgm:pt>
    <dgm:pt modelId="{60267F04-38D4-466E-B1CE-42C8A1524714}" type="pres">
      <dgm:prSet presAssocID="{58776ECB-FB7D-4BA4-BE89-CA7581B2A50A}" presName="node" presStyleLbl="node1" presStyleIdx="4" presStyleCnt="6">
        <dgm:presLayoutVars>
          <dgm:bulletEnabled val="1"/>
        </dgm:presLayoutVars>
      </dgm:prSet>
      <dgm:spPr/>
    </dgm:pt>
    <dgm:pt modelId="{E215858E-68A2-4491-89F3-3ACFF515210B}" type="pres">
      <dgm:prSet presAssocID="{098E7C22-A679-49B0-B47B-A5EC22CEF473}" presName="sibTrans" presStyleCnt="0"/>
      <dgm:spPr/>
    </dgm:pt>
    <dgm:pt modelId="{8EDBBD47-2A7E-43E5-BD65-84A1A7161D9F}" type="pres">
      <dgm:prSet presAssocID="{13D75ADF-6799-4226-8EDC-C5AB75F184C0}" presName="node" presStyleLbl="node1" presStyleIdx="5" presStyleCnt="6">
        <dgm:presLayoutVars>
          <dgm:bulletEnabled val="1"/>
        </dgm:presLayoutVars>
      </dgm:prSet>
      <dgm:spPr/>
    </dgm:pt>
  </dgm:ptLst>
  <dgm:cxnLst>
    <dgm:cxn modelId="{126C7001-0525-44D2-A600-4B6F54BEB6B6}" type="presOf" srcId="{85A2A9C7-F6CA-4534-9CE9-4858E5965BCA}" destId="{BBD20500-7040-4E88-AAB6-DE946B3C67BE}" srcOrd="0" destOrd="0" presId="urn:microsoft.com/office/officeart/2005/8/layout/default"/>
    <dgm:cxn modelId="{8E820044-12E0-47D0-8D28-4E8A443F3B31}" type="presOf" srcId="{13D75ADF-6799-4226-8EDC-C5AB75F184C0}" destId="{8EDBBD47-2A7E-43E5-BD65-84A1A7161D9F}" srcOrd="0" destOrd="0" presId="urn:microsoft.com/office/officeart/2005/8/layout/default"/>
    <dgm:cxn modelId="{83E30852-287A-4CC9-BDCE-70818F422049}" srcId="{5023C551-F46A-4375-9461-2FA1AF919D83}" destId="{DDEC851B-4C7F-493D-B67D-E20ADF9C3D33}" srcOrd="1" destOrd="0" parTransId="{111400FE-9A52-418E-A32F-9BDBEB8D6F71}" sibTransId="{E1F2C2C9-F76D-40C5-81D1-047237AEFAA1}"/>
    <dgm:cxn modelId="{E20A6986-7CD9-48C6-8C4B-0C410F603922}" type="presOf" srcId="{5592FE24-6187-4951-832C-620AACCE3659}" destId="{B6AFDFA6-14AA-4239-85E6-F527086E2B6C}" srcOrd="0" destOrd="0" presId="urn:microsoft.com/office/officeart/2005/8/layout/default"/>
    <dgm:cxn modelId="{6DC0AB8B-4315-43B9-BD95-519CB4B7DE54}" srcId="{5023C551-F46A-4375-9461-2FA1AF919D83}" destId="{5592FE24-6187-4951-832C-620AACCE3659}" srcOrd="2" destOrd="0" parTransId="{E6028251-80B8-41D3-B120-9DBCB4972FFD}" sibTransId="{5B44BF02-4FF6-4ED2-8BB5-1AC5811357BD}"/>
    <dgm:cxn modelId="{4822D7A2-2FC8-4DB4-83FB-1897609AF906}" srcId="{5023C551-F46A-4375-9461-2FA1AF919D83}" destId="{85A2A9C7-F6CA-4534-9CE9-4858E5965BCA}" srcOrd="3" destOrd="0" parTransId="{A70297FC-4929-4561-A271-22FB2B9B2F8A}" sibTransId="{09D5B9F8-8B03-4BA2-B87B-5B791B20FF73}"/>
    <dgm:cxn modelId="{458422B8-A2D8-4E28-8FF4-3CE3A6D6C050}" type="presOf" srcId="{D5EFAE32-38AB-49F7-B0A1-7E63312064B4}" destId="{A853A286-C53E-4CEB-B2C9-37FACED73142}" srcOrd="0" destOrd="0" presId="urn:microsoft.com/office/officeart/2005/8/layout/default"/>
    <dgm:cxn modelId="{CE51C7BB-294F-4C23-B3B5-61AAA2273A12}" type="presOf" srcId="{DDEC851B-4C7F-493D-B67D-E20ADF9C3D33}" destId="{7677A06A-EFA4-42C9-8743-1FCD27E71ADE}" srcOrd="0" destOrd="0" presId="urn:microsoft.com/office/officeart/2005/8/layout/default"/>
    <dgm:cxn modelId="{42E5B0BC-D2DA-4095-9800-040C3597C734}" type="presOf" srcId="{58776ECB-FB7D-4BA4-BE89-CA7581B2A50A}" destId="{60267F04-38D4-466E-B1CE-42C8A1524714}" srcOrd="0" destOrd="0" presId="urn:microsoft.com/office/officeart/2005/8/layout/default"/>
    <dgm:cxn modelId="{4EA135C1-B3B8-4F2C-9E43-4C2F4B21F894}" srcId="{5023C551-F46A-4375-9461-2FA1AF919D83}" destId="{13D75ADF-6799-4226-8EDC-C5AB75F184C0}" srcOrd="5" destOrd="0" parTransId="{725D08AA-ADC6-42C1-8B32-6525984A0530}" sibTransId="{8FA692CC-EFCD-4C83-A8D3-85A20ED7AF74}"/>
    <dgm:cxn modelId="{5CD021D8-3CDA-480D-AF86-1A926D132214}" type="presOf" srcId="{5023C551-F46A-4375-9461-2FA1AF919D83}" destId="{87151FF6-5570-4B46-A754-D18D04F7193C}" srcOrd="0" destOrd="0" presId="urn:microsoft.com/office/officeart/2005/8/layout/default"/>
    <dgm:cxn modelId="{6B4505D9-891A-4270-8617-F5F04DEF52CC}" srcId="{5023C551-F46A-4375-9461-2FA1AF919D83}" destId="{58776ECB-FB7D-4BA4-BE89-CA7581B2A50A}" srcOrd="4" destOrd="0" parTransId="{FEA80051-78DE-45A7-A1C8-CB97D6F908DD}" sibTransId="{098E7C22-A679-49B0-B47B-A5EC22CEF473}"/>
    <dgm:cxn modelId="{27A832DA-2E54-4D69-A1B9-A63A5F4515DE}" srcId="{5023C551-F46A-4375-9461-2FA1AF919D83}" destId="{D5EFAE32-38AB-49F7-B0A1-7E63312064B4}" srcOrd="0" destOrd="0" parTransId="{B3043BA5-E4FB-4E4C-BFC8-3952B8EF30D3}" sibTransId="{486DDAC2-0917-4A8B-9481-943D77CD009A}"/>
    <dgm:cxn modelId="{4291C053-D51A-4E14-B169-862CE7F754CB}" type="presParOf" srcId="{87151FF6-5570-4B46-A754-D18D04F7193C}" destId="{A853A286-C53E-4CEB-B2C9-37FACED73142}" srcOrd="0" destOrd="0" presId="urn:microsoft.com/office/officeart/2005/8/layout/default"/>
    <dgm:cxn modelId="{3DF38C59-CC3F-4DF7-8B41-BC528724A5FA}" type="presParOf" srcId="{87151FF6-5570-4B46-A754-D18D04F7193C}" destId="{B147BFC2-313D-43CF-9E65-FE2B02A68258}" srcOrd="1" destOrd="0" presId="urn:microsoft.com/office/officeart/2005/8/layout/default"/>
    <dgm:cxn modelId="{F06AB769-4920-4F3D-9050-9A39FDF27ABF}" type="presParOf" srcId="{87151FF6-5570-4B46-A754-D18D04F7193C}" destId="{7677A06A-EFA4-42C9-8743-1FCD27E71ADE}" srcOrd="2" destOrd="0" presId="urn:microsoft.com/office/officeart/2005/8/layout/default"/>
    <dgm:cxn modelId="{0D647A7F-64BB-4431-8653-CAFED71E98B2}" type="presParOf" srcId="{87151FF6-5570-4B46-A754-D18D04F7193C}" destId="{52351709-64E0-48F0-AE01-34BBDB39197D}" srcOrd="3" destOrd="0" presId="urn:microsoft.com/office/officeart/2005/8/layout/default"/>
    <dgm:cxn modelId="{EA388DDE-BFE4-4616-8C62-F21FBC067B48}" type="presParOf" srcId="{87151FF6-5570-4B46-A754-D18D04F7193C}" destId="{B6AFDFA6-14AA-4239-85E6-F527086E2B6C}" srcOrd="4" destOrd="0" presId="urn:microsoft.com/office/officeart/2005/8/layout/default"/>
    <dgm:cxn modelId="{34BD4573-A04C-4270-B8A0-5D77320349FB}" type="presParOf" srcId="{87151FF6-5570-4B46-A754-D18D04F7193C}" destId="{083EEAD5-F024-422F-B829-C84FB9D8B57C}" srcOrd="5" destOrd="0" presId="urn:microsoft.com/office/officeart/2005/8/layout/default"/>
    <dgm:cxn modelId="{4F694B94-5CCF-4700-874B-6ED9C04406BD}" type="presParOf" srcId="{87151FF6-5570-4B46-A754-D18D04F7193C}" destId="{BBD20500-7040-4E88-AAB6-DE946B3C67BE}" srcOrd="6" destOrd="0" presId="urn:microsoft.com/office/officeart/2005/8/layout/default"/>
    <dgm:cxn modelId="{972F262B-BC26-4AEF-B806-62E0D24683C8}" type="presParOf" srcId="{87151FF6-5570-4B46-A754-D18D04F7193C}" destId="{E7EC0484-380E-4922-BE6D-5C35A5ED95F3}" srcOrd="7" destOrd="0" presId="urn:microsoft.com/office/officeart/2005/8/layout/default"/>
    <dgm:cxn modelId="{531A406A-FC97-4ED3-AA55-CAE969D04203}" type="presParOf" srcId="{87151FF6-5570-4B46-A754-D18D04F7193C}" destId="{60267F04-38D4-466E-B1CE-42C8A1524714}" srcOrd="8" destOrd="0" presId="urn:microsoft.com/office/officeart/2005/8/layout/default"/>
    <dgm:cxn modelId="{493C0F29-FB4B-4880-A00F-6A7F80EB0107}" type="presParOf" srcId="{87151FF6-5570-4B46-A754-D18D04F7193C}" destId="{E215858E-68A2-4491-89F3-3ACFF515210B}" srcOrd="9" destOrd="0" presId="urn:microsoft.com/office/officeart/2005/8/layout/default"/>
    <dgm:cxn modelId="{AD26E823-2E1C-4244-8148-B6ADB7BCD95B}" type="presParOf" srcId="{87151FF6-5570-4B46-A754-D18D04F7193C}" destId="{8EDBBD47-2A7E-43E5-BD65-84A1A7161D9F}" srcOrd="10" destOrd="0" presId="urn:microsoft.com/office/officeart/2005/8/layout/default"/>
  </dgm:cxnLst>
  <dgm:bg/>
  <dgm:whole>
    <a:ln>
      <a:solidFill>
        <a:schemeClr val="tx2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5101FC-3131-4E1A-8C0C-8C78FC16F3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614D500-DF04-43F0-89AF-A197091FD5B4}">
      <dgm:prSet phldrT="[Texto]" custT="1"/>
      <dgm:spPr>
        <a:solidFill>
          <a:schemeClr val="accent1">
            <a:lumMod val="75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algn="ctr"/>
          <a:r>
            <a:rPr lang="pt-BR" sz="2800" dirty="0"/>
            <a:t>Foco grosso</a:t>
          </a:r>
        </a:p>
      </dgm:t>
    </dgm:pt>
    <dgm:pt modelId="{12E267C8-87C3-4DDA-94C7-A7D97E8EEA06}" type="parTrans" cxnId="{19A844C0-2DDC-451C-9B86-E48FFEF13D88}">
      <dgm:prSet/>
      <dgm:spPr/>
      <dgm:t>
        <a:bodyPr/>
        <a:lstStyle/>
        <a:p>
          <a:endParaRPr lang="pt-BR"/>
        </a:p>
      </dgm:t>
    </dgm:pt>
    <dgm:pt modelId="{32D8E7BB-D947-40F0-8F39-3B07C2E480BE}" type="sibTrans" cxnId="{19A844C0-2DDC-451C-9B86-E48FFEF13D88}">
      <dgm:prSet/>
      <dgm:spPr/>
      <dgm:t>
        <a:bodyPr/>
        <a:lstStyle/>
        <a:p>
          <a:endParaRPr lang="pt-BR"/>
        </a:p>
      </dgm:t>
    </dgm:pt>
    <dgm:pt modelId="{7900A34B-CA2A-4B44-81BE-6FA972564A63}">
      <dgm:prSet phldrT="[Texto]" custT="1"/>
      <dgm:spPr/>
      <dgm:t>
        <a:bodyPr/>
        <a:lstStyle/>
        <a:p>
          <a:r>
            <a:rPr lang="pt-BR" sz="2000" dirty="0"/>
            <a:t>Grandes partes do corpo</a:t>
          </a:r>
        </a:p>
      </dgm:t>
    </dgm:pt>
    <dgm:pt modelId="{915C74EA-7E37-40FE-8FBE-05969A75AB51}" type="parTrans" cxnId="{1AE52254-E3C3-4FE2-8B87-46C5E8433C83}">
      <dgm:prSet/>
      <dgm:spPr/>
      <dgm:t>
        <a:bodyPr/>
        <a:lstStyle/>
        <a:p>
          <a:endParaRPr lang="pt-BR"/>
        </a:p>
      </dgm:t>
    </dgm:pt>
    <dgm:pt modelId="{2662CF25-E76E-4477-B562-7737933A928D}" type="sibTrans" cxnId="{1AE52254-E3C3-4FE2-8B87-46C5E8433C83}">
      <dgm:prSet/>
      <dgm:spPr/>
      <dgm:t>
        <a:bodyPr/>
        <a:lstStyle/>
        <a:p>
          <a:endParaRPr lang="pt-BR"/>
        </a:p>
      </dgm:t>
    </dgm:pt>
    <dgm:pt modelId="{D63B4D39-7B05-4DDE-A339-04D5546CE862}">
      <dgm:prSet phldrT="[Texto]" custT="1"/>
      <dgm:spPr/>
      <dgm:t>
        <a:bodyPr/>
        <a:lstStyle/>
        <a:p>
          <a:r>
            <a:rPr lang="pt-BR" sz="2000" dirty="0"/>
            <a:t>Abdômen</a:t>
          </a:r>
        </a:p>
        <a:p>
          <a:r>
            <a:rPr lang="pt-BR" sz="2000" dirty="0"/>
            <a:t>Tórax</a:t>
          </a:r>
        </a:p>
      </dgm:t>
    </dgm:pt>
    <dgm:pt modelId="{FC5DDF16-246E-4E04-A1FA-8227D7A3EB09}" type="parTrans" cxnId="{DD556916-B5BD-46E9-986A-73246D7C8393}">
      <dgm:prSet/>
      <dgm:spPr/>
      <dgm:t>
        <a:bodyPr/>
        <a:lstStyle/>
        <a:p>
          <a:endParaRPr lang="pt-BR"/>
        </a:p>
      </dgm:t>
    </dgm:pt>
    <dgm:pt modelId="{ED1D9F21-6A6B-4F06-815A-99D9A22C9683}" type="sibTrans" cxnId="{DD556916-B5BD-46E9-986A-73246D7C8393}">
      <dgm:prSet/>
      <dgm:spPr/>
      <dgm:t>
        <a:bodyPr/>
        <a:lstStyle/>
        <a:p>
          <a:endParaRPr lang="pt-BR"/>
        </a:p>
      </dgm:t>
    </dgm:pt>
    <dgm:pt modelId="{BE5DF2E7-0D37-40DE-8BC9-75D1F6B28FF8}">
      <dgm:prSet phldrT="[Texto]" custT="1"/>
      <dgm:spPr/>
      <dgm:t>
        <a:bodyPr/>
        <a:lstStyle/>
        <a:p>
          <a:r>
            <a:rPr lang="pt-BR" sz="2000" dirty="0"/>
            <a:t>Área de impacto dos e- é maior</a:t>
          </a:r>
        </a:p>
      </dgm:t>
    </dgm:pt>
    <dgm:pt modelId="{C376D0DD-DF78-4DD0-9863-57AC0C12A73E}" type="parTrans" cxnId="{64ED7254-EF9B-427E-851E-E1A3F668985F}">
      <dgm:prSet/>
      <dgm:spPr/>
      <dgm:t>
        <a:bodyPr/>
        <a:lstStyle/>
        <a:p>
          <a:endParaRPr lang="pt-BR"/>
        </a:p>
      </dgm:t>
    </dgm:pt>
    <dgm:pt modelId="{50EA880F-AE4A-404A-8F5E-0C0B18C68B81}" type="sibTrans" cxnId="{64ED7254-EF9B-427E-851E-E1A3F668985F}">
      <dgm:prSet/>
      <dgm:spPr/>
      <dgm:t>
        <a:bodyPr/>
        <a:lstStyle/>
        <a:p>
          <a:endParaRPr lang="pt-BR"/>
        </a:p>
      </dgm:t>
    </dgm:pt>
    <dgm:pt modelId="{E81F017B-1F7A-4FF6-A0EF-5A7596AD74AE}">
      <dgm:prSet phldrT="[Texto]" custT="1"/>
      <dgm:spPr/>
      <dgm:t>
        <a:bodyPr/>
        <a:lstStyle/>
        <a:p>
          <a:r>
            <a:rPr lang="pt-BR" sz="2000" dirty="0"/>
            <a:t>Desvantagem: perda de detalhe nas extremidades</a:t>
          </a:r>
        </a:p>
      </dgm:t>
    </dgm:pt>
    <dgm:pt modelId="{8215F2E1-6DFA-43C7-82B7-AB76DF89C163}" type="parTrans" cxnId="{5A046DB3-2BDF-44F0-89E9-9CA8A505960F}">
      <dgm:prSet/>
      <dgm:spPr/>
      <dgm:t>
        <a:bodyPr/>
        <a:lstStyle/>
        <a:p>
          <a:endParaRPr lang="pt-BR"/>
        </a:p>
      </dgm:t>
    </dgm:pt>
    <dgm:pt modelId="{F7A52D8C-5624-47DA-824A-C4BCDB8148E7}" type="sibTrans" cxnId="{5A046DB3-2BDF-44F0-89E9-9CA8A505960F}">
      <dgm:prSet/>
      <dgm:spPr/>
      <dgm:t>
        <a:bodyPr/>
        <a:lstStyle/>
        <a:p>
          <a:endParaRPr lang="pt-BR"/>
        </a:p>
      </dgm:t>
    </dgm:pt>
    <dgm:pt modelId="{6C55BF9F-C12A-456F-BF89-70BA992AE0BC}" type="pres">
      <dgm:prSet presAssocID="{E95101FC-3131-4E1A-8C0C-8C78FC16F30B}" presName="linear" presStyleCnt="0">
        <dgm:presLayoutVars>
          <dgm:animLvl val="lvl"/>
          <dgm:resizeHandles val="exact"/>
        </dgm:presLayoutVars>
      </dgm:prSet>
      <dgm:spPr/>
    </dgm:pt>
    <dgm:pt modelId="{ADC0472D-3532-4DA1-9E66-2EF7C0BD978E}" type="pres">
      <dgm:prSet presAssocID="{2614D500-DF04-43F0-89AF-A197091FD5B4}" presName="parentText" presStyleLbl="node1" presStyleIdx="0" presStyleCnt="1" custScaleY="56346">
        <dgm:presLayoutVars>
          <dgm:chMax val="0"/>
          <dgm:bulletEnabled val="1"/>
        </dgm:presLayoutVars>
      </dgm:prSet>
      <dgm:spPr/>
    </dgm:pt>
    <dgm:pt modelId="{D10F0BD6-25BA-4082-9B51-6652E41F0F0F}" type="pres">
      <dgm:prSet presAssocID="{2614D500-DF04-43F0-89AF-A197091FD5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D556916-B5BD-46E9-986A-73246D7C8393}" srcId="{2614D500-DF04-43F0-89AF-A197091FD5B4}" destId="{D63B4D39-7B05-4DDE-A339-04D5546CE862}" srcOrd="1" destOrd="0" parTransId="{FC5DDF16-246E-4E04-A1FA-8227D7A3EB09}" sibTransId="{ED1D9F21-6A6B-4F06-815A-99D9A22C9683}"/>
    <dgm:cxn modelId="{BCF32327-E002-47A6-8843-712843BE932F}" type="presOf" srcId="{2614D500-DF04-43F0-89AF-A197091FD5B4}" destId="{ADC0472D-3532-4DA1-9E66-2EF7C0BD978E}" srcOrd="0" destOrd="0" presId="urn:microsoft.com/office/officeart/2005/8/layout/vList2"/>
    <dgm:cxn modelId="{27AA0250-B650-40A9-A6CC-2A38BF4310CE}" type="presOf" srcId="{E81F017B-1F7A-4FF6-A0EF-5A7596AD74AE}" destId="{D10F0BD6-25BA-4082-9B51-6652E41F0F0F}" srcOrd="0" destOrd="3" presId="urn:microsoft.com/office/officeart/2005/8/layout/vList2"/>
    <dgm:cxn modelId="{F6A95873-2A0D-4BEE-94B5-67C4F5381D89}" type="presOf" srcId="{BE5DF2E7-0D37-40DE-8BC9-75D1F6B28FF8}" destId="{D10F0BD6-25BA-4082-9B51-6652E41F0F0F}" srcOrd="0" destOrd="2" presId="urn:microsoft.com/office/officeart/2005/8/layout/vList2"/>
    <dgm:cxn modelId="{1AE52254-E3C3-4FE2-8B87-46C5E8433C83}" srcId="{2614D500-DF04-43F0-89AF-A197091FD5B4}" destId="{7900A34B-CA2A-4B44-81BE-6FA972564A63}" srcOrd="0" destOrd="0" parTransId="{915C74EA-7E37-40FE-8FBE-05969A75AB51}" sibTransId="{2662CF25-E76E-4477-B562-7737933A928D}"/>
    <dgm:cxn modelId="{64ED7254-EF9B-427E-851E-E1A3F668985F}" srcId="{2614D500-DF04-43F0-89AF-A197091FD5B4}" destId="{BE5DF2E7-0D37-40DE-8BC9-75D1F6B28FF8}" srcOrd="2" destOrd="0" parTransId="{C376D0DD-DF78-4DD0-9863-57AC0C12A73E}" sibTransId="{50EA880F-AE4A-404A-8F5E-0C0B18C68B81}"/>
    <dgm:cxn modelId="{B7455B59-73B6-4842-B924-49110F9A27A3}" type="presOf" srcId="{E95101FC-3131-4E1A-8C0C-8C78FC16F30B}" destId="{6C55BF9F-C12A-456F-BF89-70BA992AE0BC}" srcOrd="0" destOrd="0" presId="urn:microsoft.com/office/officeart/2005/8/layout/vList2"/>
    <dgm:cxn modelId="{7B4C7E8F-910D-451B-A373-4BDB8996404C}" type="presOf" srcId="{7900A34B-CA2A-4B44-81BE-6FA972564A63}" destId="{D10F0BD6-25BA-4082-9B51-6652E41F0F0F}" srcOrd="0" destOrd="0" presId="urn:microsoft.com/office/officeart/2005/8/layout/vList2"/>
    <dgm:cxn modelId="{2C6519AD-CB3F-44C0-BCB4-30242FF8433E}" type="presOf" srcId="{D63B4D39-7B05-4DDE-A339-04D5546CE862}" destId="{D10F0BD6-25BA-4082-9B51-6652E41F0F0F}" srcOrd="0" destOrd="1" presId="urn:microsoft.com/office/officeart/2005/8/layout/vList2"/>
    <dgm:cxn modelId="{5A046DB3-2BDF-44F0-89E9-9CA8A505960F}" srcId="{2614D500-DF04-43F0-89AF-A197091FD5B4}" destId="{E81F017B-1F7A-4FF6-A0EF-5A7596AD74AE}" srcOrd="3" destOrd="0" parTransId="{8215F2E1-6DFA-43C7-82B7-AB76DF89C163}" sibTransId="{F7A52D8C-5624-47DA-824A-C4BCDB8148E7}"/>
    <dgm:cxn modelId="{19A844C0-2DDC-451C-9B86-E48FFEF13D88}" srcId="{E95101FC-3131-4E1A-8C0C-8C78FC16F30B}" destId="{2614D500-DF04-43F0-89AF-A197091FD5B4}" srcOrd="0" destOrd="0" parTransId="{12E267C8-87C3-4DDA-94C7-A7D97E8EEA06}" sibTransId="{32D8E7BB-D947-40F0-8F39-3B07C2E480BE}"/>
    <dgm:cxn modelId="{9A98DA71-27A5-4AEF-92D4-AAC0134777E6}" type="presParOf" srcId="{6C55BF9F-C12A-456F-BF89-70BA992AE0BC}" destId="{ADC0472D-3532-4DA1-9E66-2EF7C0BD978E}" srcOrd="0" destOrd="0" presId="urn:microsoft.com/office/officeart/2005/8/layout/vList2"/>
    <dgm:cxn modelId="{47A0B142-1388-4061-A0B6-333B9095ACB1}" type="presParOf" srcId="{6C55BF9F-C12A-456F-BF89-70BA992AE0BC}" destId="{D10F0BD6-25BA-4082-9B51-6652E41F0F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101FC-3131-4E1A-8C0C-8C78FC16F3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614D500-DF04-43F0-89AF-A197091FD5B4}">
      <dgm:prSet phldrT="[Texto]" custT="1"/>
      <dgm:spPr>
        <a:solidFill>
          <a:schemeClr val="accent1">
            <a:lumMod val="75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algn="ctr"/>
          <a:r>
            <a:rPr lang="pt-BR" sz="2800" dirty="0"/>
            <a:t>Foco fino</a:t>
          </a:r>
        </a:p>
      </dgm:t>
    </dgm:pt>
    <dgm:pt modelId="{12E267C8-87C3-4DDA-94C7-A7D97E8EEA06}" type="parTrans" cxnId="{19A844C0-2DDC-451C-9B86-E48FFEF13D88}">
      <dgm:prSet/>
      <dgm:spPr/>
      <dgm:t>
        <a:bodyPr/>
        <a:lstStyle/>
        <a:p>
          <a:endParaRPr lang="pt-BR"/>
        </a:p>
      </dgm:t>
    </dgm:pt>
    <dgm:pt modelId="{32D8E7BB-D947-40F0-8F39-3B07C2E480BE}" type="sibTrans" cxnId="{19A844C0-2DDC-451C-9B86-E48FFEF13D88}">
      <dgm:prSet/>
      <dgm:spPr/>
      <dgm:t>
        <a:bodyPr/>
        <a:lstStyle/>
        <a:p>
          <a:endParaRPr lang="pt-BR"/>
        </a:p>
      </dgm:t>
    </dgm:pt>
    <dgm:pt modelId="{7900A34B-CA2A-4B44-81BE-6FA972564A63}">
      <dgm:prSet phldrT="[Texto]" custT="1"/>
      <dgm:spPr/>
      <dgm:t>
        <a:bodyPr/>
        <a:lstStyle/>
        <a:p>
          <a:r>
            <a:rPr lang="pt-BR" sz="2000" dirty="0"/>
            <a:t>Melhor resolução espacial</a:t>
          </a:r>
        </a:p>
      </dgm:t>
    </dgm:pt>
    <dgm:pt modelId="{915C74EA-7E37-40FE-8FBE-05969A75AB51}" type="parTrans" cxnId="{1AE52254-E3C3-4FE2-8B87-46C5E8433C83}">
      <dgm:prSet/>
      <dgm:spPr/>
      <dgm:t>
        <a:bodyPr/>
        <a:lstStyle/>
        <a:p>
          <a:endParaRPr lang="pt-BR"/>
        </a:p>
      </dgm:t>
    </dgm:pt>
    <dgm:pt modelId="{2662CF25-E76E-4477-B562-7737933A928D}" type="sibTrans" cxnId="{1AE52254-E3C3-4FE2-8B87-46C5E8433C83}">
      <dgm:prSet/>
      <dgm:spPr/>
      <dgm:t>
        <a:bodyPr/>
        <a:lstStyle/>
        <a:p>
          <a:endParaRPr lang="pt-BR"/>
        </a:p>
      </dgm:t>
    </dgm:pt>
    <dgm:pt modelId="{FF0903BB-D2E3-4C4F-92CC-2AADF1A48DA5}">
      <dgm:prSet phldrT="[Texto]" custT="1"/>
      <dgm:spPr/>
      <dgm:t>
        <a:bodyPr/>
        <a:lstStyle/>
        <a:p>
          <a:r>
            <a:rPr lang="pt-BR" sz="2000" dirty="0"/>
            <a:t>Detalhamento</a:t>
          </a:r>
        </a:p>
      </dgm:t>
    </dgm:pt>
    <dgm:pt modelId="{859C1BFA-019E-4C68-861C-D660F0594ACB}" type="parTrans" cxnId="{3F8CCE80-F344-4994-B32E-C7FC2DE27B24}">
      <dgm:prSet/>
      <dgm:spPr/>
      <dgm:t>
        <a:bodyPr/>
        <a:lstStyle/>
        <a:p>
          <a:endParaRPr lang="pt-BR"/>
        </a:p>
      </dgm:t>
    </dgm:pt>
    <dgm:pt modelId="{9711C653-1650-4DC7-A5B8-AF634BD2C8FE}" type="sibTrans" cxnId="{3F8CCE80-F344-4994-B32E-C7FC2DE27B24}">
      <dgm:prSet/>
      <dgm:spPr/>
      <dgm:t>
        <a:bodyPr/>
        <a:lstStyle/>
        <a:p>
          <a:endParaRPr lang="pt-BR"/>
        </a:p>
      </dgm:t>
    </dgm:pt>
    <dgm:pt modelId="{E95F2C1C-DC12-48ED-B1AA-C49A7CF86B0D}">
      <dgm:prSet phldrT="[Texto]" custT="1"/>
      <dgm:spPr/>
      <dgm:t>
        <a:bodyPr/>
        <a:lstStyle/>
        <a:p>
          <a:r>
            <a:rPr lang="pt-BR" sz="2000" dirty="0"/>
            <a:t>Osso</a:t>
          </a:r>
        </a:p>
      </dgm:t>
    </dgm:pt>
    <dgm:pt modelId="{24A28DEB-4F53-4EAE-9CC9-41B18479192E}" type="parTrans" cxnId="{740C62BA-8E69-4916-8F00-DBCE527725B1}">
      <dgm:prSet/>
      <dgm:spPr/>
      <dgm:t>
        <a:bodyPr/>
        <a:lstStyle/>
        <a:p>
          <a:endParaRPr lang="pt-BR"/>
        </a:p>
      </dgm:t>
    </dgm:pt>
    <dgm:pt modelId="{F929D58F-4E16-4BAB-8F87-40B7C52B110C}" type="sibTrans" cxnId="{740C62BA-8E69-4916-8F00-DBCE527725B1}">
      <dgm:prSet/>
      <dgm:spPr/>
      <dgm:t>
        <a:bodyPr/>
        <a:lstStyle/>
        <a:p>
          <a:endParaRPr lang="pt-BR"/>
        </a:p>
      </dgm:t>
    </dgm:pt>
    <dgm:pt modelId="{57859886-DFF4-4BB8-B6F9-4B518C3F3FE6}">
      <dgm:prSet phldrT="[Texto]" custT="1"/>
      <dgm:spPr/>
      <dgm:t>
        <a:bodyPr/>
        <a:lstStyle/>
        <a:p>
          <a:r>
            <a:rPr lang="pt-BR" sz="2000" dirty="0"/>
            <a:t>Ponto focal fino</a:t>
          </a:r>
        </a:p>
      </dgm:t>
    </dgm:pt>
    <dgm:pt modelId="{088439FC-9AE0-45A2-81E1-905EA0650B08}" type="parTrans" cxnId="{F0B1FBC7-A41F-4B35-B645-447645B01F80}">
      <dgm:prSet/>
      <dgm:spPr/>
      <dgm:t>
        <a:bodyPr/>
        <a:lstStyle/>
        <a:p>
          <a:endParaRPr lang="pt-BR"/>
        </a:p>
      </dgm:t>
    </dgm:pt>
    <dgm:pt modelId="{51BF85EB-E10D-436D-AE42-0687F6B60D14}" type="sibTrans" cxnId="{F0B1FBC7-A41F-4B35-B645-447645B01F80}">
      <dgm:prSet/>
      <dgm:spPr/>
      <dgm:t>
        <a:bodyPr/>
        <a:lstStyle/>
        <a:p>
          <a:endParaRPr lang="pt-BR"/>
        </a:p>
      </dgm:t>
    </dgm:pt>
    <dgm:pt modelId="{C41996F2-30DB-4D28-9A59-B55D62C91D52}">
      <dgm:prSet phldrT="[Texto]" custT="1"/>
      <dgm:spPr/>
      <dgm:t>
        <a:bodyPr/>
        <a:lstStyle/>
        <a:p>
          <a:r>
            <a:rPr lang="pt-BR" sz="2000" dirty="0"/>
            <a:t>Desvantagem: </a:t>
          </a:r>
          <a:r>
            <a:rPr lang="pt-BR" sz="2000" dirty="0" err="1"/>
            <a:t>mAs</a:t>
          </a:r>
          <a:r>
            <a:rPr lang="pt-BR" sz="2000" dirty="0"/>
            <a:t> mais baixo para não superaquecer </a:t>
          </a:r>
        </a:p>
      </dgm:t>
    </dgm:pt>
    <dgm:pt modelId="{0EDB57B3-3351-470B-9F3B-2B91963FCBD6}" type="parTrans" cxnId="{B2D9E167-E36F-4FDF-8C8F-D2543CBEFB27}">
      <dgm:prSet/>
      <dgm:spPr/>
      <dgm:t>
        <a:bodyPr/>
        <a:lstStyle/>
        <a:p>
          <a:endParaRPr lang="pt-BR"/>
        </a:p>
      </dgm:t>
    </dgm:pt>
    <dgm:pt modelId="{FD5DEC8C-4CC6-4E1F-A618-2B8AFC39538B}" type="sibTrans" cxnId="{B2D9E167-E36F-4FDF-8C8F-D2543CBEFB27}">
      <dgm:prSet/>
      <dgm:spPr/>
      <dgm:t>
        <a:bodyPr/>
        <a:lstStyle/>
        <a:p>
          <a:endParaRPr lang="pt-BR"/>
        </a:p>
      </dgm:t>
    </dgm:pt>
    <dgm:pt modelId="{6C55BF9F-C12A-456F-BF89-70BA992AE0BC}" type="pres">
      <dgm:prSet presAssocID="{E95101FC-3131-4E1A-8C0C-8C78FC16F30B}" presName="linear" presStyleCnt="0">
        <dgm:presLayoutVars>
          <dgm:animLvl val="lvl"/>
          <dgm:resizeHandles val="exact"/>
        </dgm:presLayoutVars>
      </dgm:prSet>
      <dgm:spPr/>
    </dgm:pt>
    <dgm:pt modelId="{ADC0472D-3532-4DA1-9E66-2EF7C0BD978E}" type="pres">
      <dgm:prSet presAssocID="{2614D500-DF04-43F0-89AF-A197091FD5B4}" presName="parentText" presStyleLbl="node1" presStyleIdx="0" presStyleCnt="1" custScaleY="56346" custLinFactX="9966" custLinFactNeighborX="100000" custLinFactNeighborY="-15656">
        <dgm:presLayoutVars>
          <dgm:chMax val="0"/>
          <dgm:bulletEnabled val="1"/>
        </dgm:presLayoutVars>
      </dgm:prSet>
      <dgm:spPr/>
    </dgm:pt>
    <dgm:pt modelId="{D10F0BD6-25BA-4082-9B51-6652E41F0F0F}" type="pres">
      <dgm:prSet presAssocID="{2614D500-DF04-43F0-89AF-A197091FD5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BD5AC04-93A6-45BE-A22E-EB5F0D7DD1DB}" type="presOf" srcId="{C41996F2-30DB-4D28-9A59-B55D62C91D52}" destId="{D10F0BD6-25BA-4082-9B51-6652E41F0F0F}" srcOrd="0" destOrd="4" presId="urn:microsoft.com/office/officeart/2005/8/layout/vList2"/>
    <dgm:cxn modelId="{3C3A7530-4B66-4296-A474-2722AED0375E}" type="presOf" srcId="{E95F2C1C-DC12-48ED-B1AA-C49A7CF86B0D}" destId="{D10F0BD6-25BA-4082-9B51-6652E41F0F0F}" srcOrd="0" destOrd="2" presId="urn:microsoft.com/office/officeart/2005/8/layout/vList2"/>
    <dgm:cxn modelId="{B2D9E167-E36F-4FDF-8C8F-D2543CBEFB27}" srcId="{2614D500-DF04-43F0-89AF-A197091FD5B4}" destId="{C41996F2-30DB-4D28-9A59-B55D62C91D52}" srcOrd="4" destOrd="0" parTransId="{0EDB57B3-3351-470B-9F3B-2B91963FCBD6}" sibTransId="{FD5DEC8C-4CC6-4E1F-A618-2B8AFC39538B}"/>
    <dgm:cxn modelId="{990E5868-65DC-4A2B-A438-499A84742969}" type="presOf" srcId="{2614D500-DF04-43F0-89AF-A197091FD5B4}" destId="{ADC0472D-3532-4DA1-9E66-2EF7C0BD978E}" srcOrd="0" destOrd="0" presId="urn:microsoft.com/office/officeart/2005/8/layout/vList2"/>
    <dgm:cxn modelId="{1AE52254-E3C3-4FE2-8B87-46C5E8433C83}" srcId="{2614D500-DF04-43F0-89AF-A197091FD5B4}" destId="{7900A34B-CA2A-4B44-81BE-6FA972564A63}" srcOrd="0" destOrd="0" parTransId="{915C74EA-7E37-40FE-8FBE-05969A75AB51}" sibTransId="{2662CF25-E76E-4477-B562-7737933A928D}"/>
    <dgm:cxn modelId="{76FC9359-02A2-41B3-8AED-2202E2DE0BCC}" type="presOf" srcId="{57859886-DFF4-4BB8-B6F9-4B518C3F3FE6}" destId="{D10F0BD6-25BA-4082-9B51-6652E41F0F0F}" srcOrd="0" destOrd="3" presId="urn:microsoft.com/office/officeart/2005/8/layout/vList2"/>
    <dgm:cxn modelId="{3F8CCE80-F344-4994-B32E-C7FC2DE27B24}" srcId="{2614D500-DF04-43F0-89AF-A197091FD5B4}" destId="{FF0903BB-D2E3-4C4F-92CC-2AADF1A48DA5}" srcOrd="1" destOrd="0" parTransId="{859C1BFA-019E-4C68-861C-D660F0594ACB}" sibTransId="{9711C653-1650-4DC7-A5B8-AF634BD2C8FE}"/>
    <dgm:cxn modelId="{E10C9B89-DBF6-4AF6-B5E7-411A80C21C7C}" type="presOf" srcId="{7900A34B-CA2A-4B44-81BE-6FA972564A63}" destId="{D10F0BD6-25BA-4082-9B51-6652E41F0F0F}" srcOrd="0" destOrd="0" presId="urn:microsoft.com/office/officeart/2005/8/layout/vList2"/>
    <dgm:cxn modelId="{D39DCC95-211A-45D0-A287-438579DAE0BF}" type="presOf" srcId="{E95101FC-3131-4E1A-8C0C-8C78FC16F30B}" destId="{6C55BF9F-C12A-456F-BF89-70BA992AE0BC}" srcOrd="0" destOrd="0" presId="urn:microsoft.com/office/officeart/2005/8/layout/vList2"/>
    <dgm:cxn modelId="{740C62BA-8E69-4916-8F00-DBCE527725B1}" srcId="{2614D500-DF04-43F0-89AF-A197091FD5B4}" destId="{E95F2C1C-DC12-48ED-B1AA-C49A7CF86B0D}" srcOrd="2" destOrd="0" parTransId="{24A28DEB-4F53-4EAE-9CC9-41B18479192E}" sibTransId="{F929D58F-4E16-4BAB-8F87-40B7C52B110C}"/>
    <dgm:cxn modelId="{19A844C0-2DDC-451C-9B86-E48FFEF13D88}" srcId="{E95101FC-3131-4E1A-8C0C-8C78FC16F30B}" destId="{2614D500-DF04-43F0-89AF-A197091FD5B4}" srcOrd="0" destOrd="0" parTransId="{12E267C8-87C3-4DDA-94C7-A7D97E8EEA06}" sibTransId="{32D8E7BB-D947-40F0-8F39-3B07C2E480BE}"/>
    <dgm:cxn modelId="{6F2501C2-275F-4A7A-B4E4-60CA1C3B8CED}" type="presOf" srcId="{FF0903BB-D2E3-4C4F-92CC-2AADF1A48DA5}" destId="{D10F0BD6-25BA-4082-9B51-6652E41F0F0F}" srcOrd="0" destOrd="1" presId="urn:microsoft.com/office/officeart/2005/8/layout/vList2"/>
    <dgm:cxn modelId="{F0B1FBC7-A41F-4B35-B645-447645B01F80}" srcId="{2614D500-DF04-43F0-89AF-A197091FD5B4}" destId="{57859886-DFF4-4BB8-B6F9-4B518C3F3FE6}" srcOrd="3" destOrd="0" parTransId="{088439FC-9AE0-45A2-81E1-905EA0650B08}" sibTransId="{51BF85EB-E10D-436D-AE42-0687F6B60D14}"/>
    <dgm:cxn modelId="{96BE2A88-C4F5-43A7-B1E1-E2D68B27D4D1}" type="presParOf" srcId="{6C55BF9F-C12A-456F-BF89-70BA992AE0BC}" destId="{ADC0472D-3532-4DA1-9E66-2EF7C0BD978E}" srcOrd="0" destOrd="0" presId="urn:microsoft.com/office/officeart/2005/8/layout/vList2"/>
    <dgm:cxn modelId="{438E9256-7D18-43E7-8A30-B399046DA2EB}" type="presParOf" srcId="{6C55BF9F-C12A-456F-BF89-70BA992AE0BC}" destId="{D10F0BD6-25BA-4082-9B51-6652E41F0F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61BEAE-6834-4BBA-854D-1BE2C415A2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800685D-1D94-4700-9F81-207E13A577EC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sz="2000" dirty="0"/>
            <a:t>Morte celular</a:t>
          </a:r>
        </a:p>
      </dgm:t>
    </dgm:pt>
    <dgm:pt modelId="{AF345BEC-460E-4C26-8C0F-6160D2B027FE}" type="parTrans" cxnId="{77C52566-A89B-42DE-9062-AC24E988C004}">
      <dgm:prSet/>
      <dgm:spPr/>
      <dgm:t>
        <a:bodyPr/>
        <a:lstStyle/>
        <a:p>
          <a:endParaRPr lang="pt-BR"/>
        </a:p>
      </dgm:t>
    </dgm:pt>
    <dgm:pt modelId="{F1F55ACE-4D35-4523-8272-B4ED564BE09F}" type="sibTrans" cxnId="{77C52566-A89B-42DE-9062-AC24E988C004}">
      <dgm:prSet/>
      <dgm:spPr/>
      <dgm:t>
        <a:bodyPr/>
        <a:lstStyle/>
        <a:p>
          <a:endParaRPr lang="pt-BR"/>
        </a:p>
      </dgm:t>
    </dgm:pt>
    <dgm:pt modelId="{F2AC9A30-84EF-43F1-9984-E8556AD4151D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sz="2000" dirty="0"/>
            <a:t>Mutação</a:t>
          </a:r>
        </a:p>
      </dgm:t>
    </dgm:pt>
    <dgm:pt modelId="{659AFB87-D7EB-4235-919C-A6EB7192168B}" type="parTrans" cxnId="{2A930140-5A8E-4F1F-80FC-71DA6B8984C3}">
      <dgm:prSet/>
      <dgm:spPr/>
      <dgm:t>
        <a:bodyPr/>
        <a:lstStyle/>
        <a:p>
          <a:endParaRPr lang="pt-BR"/>
        </a:p>
      </dgm:t>
    </dgm:pt>
    <dgm:pt modelId="{8CD057CE-26A5-4D1D-B114-6AA6A7DE35A2}" type="sibTrans" cxnId="{2A930140-5A8E-4F1F-80FC-71DA6B8984C3}">
      <dgm:prSet/>
      <dgm:spPr/>
      <dgm:t>
        <a:bodyPr/>
        <a:lstStyle/>
        <a:p>
          <a:endParaRPr lang="pt-BR"/>
        </a:p>
      </dgm:t>
    </dgm:pt>
    <dgm:pt modelId="{22993FCD-B0AC-4DFD-AFED-68146B6315F9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sz="2000" dirty="0"/>
            <a:t>Tumor</a:t>
          </a:r>
        </a:p>
      </dgm:t>
    </dgm:pt>
    <dgm:pt modelId="{F1B544BD-74D0-4F29-AE7E-3B37A3AC7C59}" type="parTrans" cxnId="{20989723-F19B-4245-8C5D-F942BBEDBE9B}">
      <dgm:prSet/>
      <dgm:spPr/>
      <dgm:t>
        <a:bodyPr/>
        <a:lstStyle/>
        <a:p>
          <a:endParaRPr lang="pt-BR"/>
        </a:p>
      </dgm:t>
    </dgm:pt>
    <dgm:pt modelId="{06DCC127-5944-4A4C-B0A9-5667CE8F2A84}" type="sibTrans" cxnId="{20989723-F19B-4245-8C5D-F942BBEDBE9B}">
      <dgm:prSet/>
      <dgm:spPr/>
      <dgm:t>
        <a:bodyPr/>
        <a:lstStyle/>
        <a:p>
          <a:endParaRPr lang="pt-BR"/>
        </a:p>
      </dgm:t>
    </dgm:pt>
    <dgm:pt modelId="{20AE4C4D-D0BE-4382-877F-30024CCE872F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sz="2000" dirty="0"/>
            <a:t>Genética</a:t>
          </a:r>
        </a:p>
      </dgm:t>
    </dgm:pt>
    <dgm:pt modelId="{76742C6B-25B8-45A2-98B5-D00DB604E3AB}" type="parTrans" cxnId="{388C8D73-DE9B-4B4D-AB1A-16B1DA9FA6FC}">
      <dgm:prSet/>
      <dgm:spPr/>
      <dgm:t>
        <a:bodyPr/>
        <a:lstStyle/>
        <a:p>
          <a:endParaRPr lang="pt-BR"/>
        </a:p>
      </dgm:t>
    </dgm:pt>
    <dgm:pt modelId="{62679AD6-A585-44D0-A8BE-249333B1497D}" type="sibTrans" cxnId="{388C8D73-DE9B-4B4D-AB1A-16B1DA9FA6FC}">
      <dgm:prSet/>
      <dgm:spPr/>
      <dgm:t>
        <a:bodyPr/>
        <a:lstStyle/>
        <a:p>
          <a:endParaRPr lang="pt-BR"/>
        </a:p>
      </dgm:t>
    </dgm:pt>
    <dgm:pt modelId="{9442C342-EE6A-4B3D-ACD2-082BD18AF338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sz="2000" dirty="0" err="1"/>
            <a:t>Teratogenia</a:t>
          </a:r>
          <a:endParaRPr lang="pt-BR" sz="2000" dirty="0"/>
        </a:p>
      </dgm:t>
    </dgm:pt>
    <dgm:pt modelId="{236D0DC5-A060-4AC8-9FC6-F158BFF7D9A4}" type="parTrans" cxnId="{2CB2A11A-A632-454F-9714-8B5CACACA35A}">
      <dgm:prSet/>
      <dgm:spPr/>
      <dgm:t>
        <a:bodyPr/>
        <a:lstStyle/>
        <a:p>
          <a:endParaRPr lang="pt-BR"/>
        </a:p>
      </dgm:t>
    </dgm:pt>
    <dgm:pt modelId="{C064D174-CABC-4BCD-ACB3-2577B20E4F46}" type="sibTrans" cxnId="{2CB2A11A-A632-454F-9714-8B5CACACA35A}">
      <dgm:prSet/>
      <dgm:spPr/>
      <dgm:t>
        <a:bodyPr/>
        <a:lstStyle/>
        <a:p>
          <a:endParaRPr lang="pt-BR"/>
        </a:p>
      </dgm:t>
    </dgm:pt>
    <dgm:pt modelId="{A62C2BEB-7618-43C1-8941-78793864D2EA}" type="pres">
      <dgm:prSet presAssocID="{6461BEAE-6834-4BBA-854D-1BE2C415A211}" presName="diagram" presStyleCnt="0">
        <dgm:presLayoutVars>
          <dgm:dir/>
          <dgm:resizeHandles val="exact"/>
        </dgm:presLayoutVars>
      </dgm:prSet>
      <dgm:spPr/>
    </dgm:pt>
    <dgm:pt modelId="{7300FA24-E2E8-4889-A12F-D3A3DDCBBBFC}" type="pres">
      <dgm:prSet presAssocID="{2800685D-1D94-4700-9F81-207E13A577EC}" presName="node" presStyleLbl="node1" presStyleIdx="0" presStyleCnt="5" custScaleX="46889" custScaleY="31247">
        <dgm:presLayoutVars>
          <dgm:bulletEnabled val="1"/>
        </dgm:presLayoutVars>
      </dgm:prSet>
      <dgm:spPr/>
    </dgm:pt>
    <dgm:pt modelId="{FCE8AAFC-82A1-47DF-916E-AA1BE7058887}" type="pres">
      <dgm:prSet presAssocID="{F1F55ACE-4D35-4523-8272-B4ED564BE09F}" presName="sibTrans" presStyleCnt="0"/>
      <dgm:spPr/>
    </dgm:pt>
    <dgm:pt modelId="{8A9336DE-01E3-4CEE-B8FA-E03574D788E8}" type="pres">
      <dgm:prSet presAssocID="{F2AC9A30-84EF-43F1-9984-E8556AD4151D}" presName="node" presStyleLbl="node1" presStyleIdx="1" presStyleCnt="5" custScaleX="46889" custScaleY="31020">
        <dgm:presLayoutVars>
          <dgm:bulletEnabled val="1"/>
        </dgm:presLayoutVars>
      </dgm:prSet>
      <dgm:spPr/>
    </dgm:pt>
    <dgm:pt modelId="{B761393F-84B1-4270-AFA2-65ADC906131F}" type="pres">
      <dgm:prSet presAssocID="{8CD057CE-26A5-4D1D-B114-6AA6A7DE35A2}" presName="sibTrans" presStyleCnt="0"/>
      <dgm:spPr/>
    </dgm:pt>
    <dgm:pt modelId="{6156E212-EA51-451A-9D03-F3A2420F2082}" type="pres">
      <dgm:prSet presAssocID="{22993FCD-B0AC-4DFD-AFED-68146B6315F9}" presName="node" presStyleLbl="node1" presStyleIdx="2" presStyleCnt="5" custScaleX="46889" custScaleY="30566">
        <dgm:presLayoutVars>
          <dgm:bulletEnabled val="1"/>
        </dgm:presLayoutVars>
      </dgm:prSet>
      <dgm:spPr/>
    </dgm:pt>
    <dgm:pt modelId="{9234F084-0E9B-49E2-AA19-40776BCA4A33}" type="pres">
      <dgm:prSet presAssocID="{06DCC127-5944-4A4C-B0A9-5667CE8F2A84}" presName="sibTrans" presStyleCnt="0"/>
      <dgm:spPr/>
    </dgm:pt>
    <dgm:pt modelId="{9F7BAD9F-2EB8-4A54-9859-62491FC10592}" type="pres">
      <dgm:prSet presAssocID="{20AE4C4D-D0BE-4382-877F-30024CCE872F}" presName="node" presStyleLbl="node1" presStyleIdx="3" presStyleCnt="5" custScaleX="46889" custScaleY="29658">
        <dgm:presLayoutVars>
          <dgm:bulletEnabled val="1"/>
        </dgm:presLayoutVars>
      </dgm:prSet>
      <dgm:spPr/>
    </dgm:pt>
    <dgm:pt modelId="{0C4226DF-52DD-4AA1-8A4B-1CDB5ABC674B}" type="pres">
      <dgm:prSet presAssocID="{62679AD6-A585-44D0-A8BE-249333B1497D}" presName="sibTrans" presStyleCnt="0"/>
      <dgm:spPr/>
    </dgm:pt>
    <dgm:pt modelId="{6E0F3DAC-2879-47B3-9056-75D24C414AE9}" type="pres">
      <dgm:prSet presAssocID="{9442C342-EE6A-4B3D-ACD2-082BD18AF338}" presName="node" presStyleLbl="node1" presStyleIdx="4" presStyleCnt="5" custScaleX="46889" custScaleY="31859">
        <dgm:presLayoutVars>
          <dgm:bulletEnabled val="1"/>
        </dgm:presLayoutVars>
      </dgm:prSet>
      <dgm:spPr/>
    </dgm:pt>
  </dgm:ptLst>
  <dgm:cxnLst>
    <dgm:cxn modelId="{2CB2A11A-A632-454F-9714-8B5CACACA35A}" srcId="{6461BEAE-6834-4BBA-854D-1BE2C415A211}" destId="{9442C342-EE6A-4B3D-ACD2-082BD18AF338}" srcOrd="4" destOrd="0" parTransId="{236D0DC5-A060-4AC8-9FC6-F158BFF7D9A4}" sibTransId="{C064D174-CABC-4BCD-ACB3-2577B20E4F46}"/>
    <dgm:cxn modelId="{20989723-F19B-4245-8C5D-F942BBEDBE9B}" srcId="{6461BEAE-6834-4BBA-854D-1BE2C415A211}" destId="{22993FCD-B0AC-4DFD-AFED-68146B6315F9}" srcOrd="2" destOrd="0" parTransId="{F1B544BD-74D0-4F29-AE7E-3B37A3AC7C59}" sibTransId="{06DCC127-5944-4A4C-B0A9-5667CE8F2A84}"/>
    <dgm:cxn modelId="{2A930140-5A8E-4F1F-80FC-71DA6B8984C3}" srcId="{6461BEAE-6834-4BBA-854D-1BE2C415A211}" destId="{F2AC9A30-84EF-43F1-9984-E8556AD4151D}" srcOrd="1" destOrd="0" parTransId="{659AFB87-D7EB-4235-919C-A6EB7192168B}" sibTransId="{8CD057CE-26A5-4D1D-B114-6AA6A7DE35A2}"/>
    <dgm:cxn modelId="{77C52566-A89B-42DE-9062-AC24E988C004}" srcId="{6461BEAE-6834-4BBA-854D-1BE2C415A211}" destId="{2800685D-1D94-4700-9F81-207E13A577EC}" srcOrd="0" destOrd="0" parTransId="{AF345BEC-460E-4C26-8C0F-6160D2B027FE}" sibTransId="{F1F55ACE-4D35-4523-8272-B4ED564BE09F}"/>
    <dgm:cxn modelId="{10629A6D-E395-4921-A492-A12869D37D81}" type="presOf" srcId="{2800685D-1D94-4700-9F81-207E13A577EC}" destId="{7300FA24-E2E8-4889-A12F-D3A3DDCBBBFC}" srcOrd="0" destOrd="0" presId="urn:microsoft.com/office/officeart/2005/8/layout/default"/>
    <dgm:cxn modelId="{388C8D73-DE9B-4B4D-AB1A-16B1DA9FA6FC}" srcId="{6461BEAE-6834-4BBA-854D-1BE2C415A211}" destId="{20AE4C4D-D0BE-4382-877F-30024CCE872F}" srcOrd="3" destOrd="0" parTransId="{76742C6B-25B8-45A2-98B5-D00DB604E3AB}" sibTransId="{62679AD6-A585-44D0-A8BE-249333B1497D}"/>
    <dgm:cxn modelId="{BA9B3589-478A-4D13-B1A2-478AE607ACAE}" type="presOf" srcId="{F2AC9A30-84EF-43F1-9984-E8556AD4151D}" destId="{8A9336DE-01E3-4CEE-B8FA-E03574D788E8}" srcOrd="0" destOrd="0" presId="urn:microsoft.com/office/officeart/2005/8/layout/default"/>
    <dgm:cxn modelId="{21E5C88B-2CDF-41A4-8153-F4018EA7EE8A}" type="presOf" srcId="{20AE4C4D-D0BE-4382-877F-30024CCE872F}" destId="{9F7BAD9F-2EB8-4A54-9859-62491FC10592}" srcOrd="0" destOrd="0" presId="urn:microsoft.com/office/officeart/2005/8/layout/default"/>
    <dgm:cxn modelId="{9976B78E-4EA5-4368-ABCB-8F63C636E690}" type="presOf" srcId="{9442C342-EE6A-4B3D-ACD2-082BD18AF338}" destId="{6E0F3DAC-2879-47B3-9056-75D24C414AE9}" srcOrd="0" destOrd="0" presId="urn:microsoft.com/office/officeart/2005/8/layout/default"/>
    <dgm:cxn modelId="{D78B1E9D-1DD7-47D5-8B5A-8E3A9801C0B0}" type="presOf" srcId="{6461BEAE-6834-4BBA-854D-1BE2C415A211}" destId="{A62C2BEB-7618-43C1-8941-78793864D2EA}" srcOrd="0" destOrd="0" presId="urn:microsoft.com/office/officeart/2005/8/layout/default"/>
    <dgm:cxn modelId="{4E2D2AA9-DC7A-4DB1-88F6-2787700B91FC}" type="presOf" srcId="{22993FCD-B0AC-4DFD-AFED-68146B6315F9}" destId="{6156E212-EA51-451A-9D03-F3A2420F2082}" srcOrd="0" destOrd="0" presId="urn:microsoft.com/office/officeart/2005/8/layout/default"/>
    <dgm:cxn modelId="{3214EABE-94E1-46ED-926F-7ABEF8DF3A98}" type="presParOf" srcId="{A62C2BEB-7618-43C1-8941-78793864D2EA}" destId="{7300FA24-E2E8-4889-A12F-D3A3DDCBBBFC}" srcOrd="0" destOrd="0" presId="urn:microsoft.com/office/officeart/2005/8/layout/default"/>
    <dgm:cxn modelId="{29477B25-9B7B-49EB-A905-A47D381C0480}" type="presParOf" srcId="{A62C2BEB-7618-43C1-8941-78793864D2EA}" destId="{FCE8AAFC-82A1-47DF-916E-AA1BE7058887}" srcOrd="1" destOrd="0" presId="urn:microsoft.com/office/officeart/2005/8/layout/default"/>
    <dgm:cxn modelId="{24DAA251-9CF6-46B9-89AE-D60FDA6BAB4E}" type="presParOf" srcId="{A62C2BEB-7618-43C1-8941-78793864D2EA}" destId="{8A9336DE-01E3-4CEE-B8FA-E03574D788E8}" srcOrd="2" destOrd="0" presId="urn:microsoft.com/office/officeart/2005/8/layout/default"/>
    <dgm:cxn modelId="{6044DE7F-E13F-45D2-9729-19C69ECD9C86}" type="presParOf" srcId="{A62C2BEB-7618-43C1-8941-78793864D2EA}" destId="{B761393F-84B1-4270-AFA2-65ADC906131F}" srcOrd="3" destOrd="0" presId="urn:microsoft.com/office/officeart/2005/8/layout/default"/>
    <dgm:cxn modelId="{8CC4EFF0-5747-416A-B22C-D3F792E73085}" type="presParOf" srcId="{A62C2BEB-7618-43C1-8941-78793864D2EA}" destId="{6156E212-EA51-451A-9D03-F3A2420F2082}" srcOrd="4" destOrd="0" presId="urn:microsoft.com/office/officeart/2005/8/layout/default"/>
    <dgm:cxn modelId="{A551F2C6-B965-4B47-9C63-3DA6B633EF91}" type="presParOf" srcId="{A62C2BEB-7618-43C1-8941-78793864D2EA}" destId="{9234F084-0E9B-49E2-AA19-40776BCA4A33}" srcOrd="5" destOrd="0" presId="urn:microsoft.com/office/officeart/2005/8/layout/default"/>
    <dgm:cxn modelId="{DF24BECF-94CB-4D67-988D-839E6E456385}" type="presParOf" srcId="{A62C2BEB-7618-43C1-8941-78793864D2EA}" destId="{9F7BAD9F-2EB8-4A54-9859-62491FC10592}" srcOrd="6" destOrd="0" presId="urn:microsoft.com/office/officeart/2005/8/layout/default"/>
    <dgm:cxn modelId="{80971E55-84BF-4727-BB0F-95EEAF5FA2CB}" type="presParOf" srcId="{A62C2BEB-7618-43C1-8941-78793864D2EA}" destId="{0C4226DF-52DD-4AA1-8A4B-1CDB5ABC674B}" srcOrd="7" destOrd="0" presId="urn:microsoft.com/office/officeart/2005/8/layout/default"/>
    <dgm:cxn modelId="{9C7D24BD-9DDA-4A4A-911C-1996EE15A0F1}" type="presParOf" srcId="{A62C2BEB-7618-43C1-8941-78793864D2EA}" destId="{6E0F3DAC-2879-47B3-9056-75D24C414A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A286-C53E-4CEB-B2C9-37FACED73142}">
      <dsp:nvSpPr>
        <dsp:cNvPr id="0" name=""/>
        <dsp:cNvSpPr/>
      </dsp:nvSpPr>
      <dsp:spPr>
        <a:xfrm>
          <a:off x="678581" y="2792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Imagem 2D</a:t>
          </a:r>
        </a:p>
      </dsp:txBody>
      <dsp:txXfrm>
        <a:off x="678581" y="2792"/>
        <a:ext cx="2517109" cy="1510265"/>
      </dsp:txXfrm>
    </dsp:sp>
    <dsp:sp modelId="{7677A06A-EFA4-42C9-8743-1FCD27E71ADE}">
      <dsp:nvSpPr>
        <dsp:cNvPr id="0" name=""/>
        <dsp:cNvSpPr/>
      </dsp:nvSpPr>
      <dsp:spPr>
        <a:xfrm>
          <a:off x="3475920" y="16037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Sobreposição</a:t>
          </a:r>
        </a:p>
      </dsp:txBody>
      <dsp:txXfrm>
        <a:off x="3475920" y="16037"/>
        <a:ext cx="2517109" cy="1510265"/>
      </dsp:txXfrm>
    </dsp:sp>
    <dsp:sp modelId="{B6AFDFA6-14AA-4239-85E6-F527086E2B6C}">
      <dsp:nvSpPr>
        <dsp:cNvPr id="0" name=""/>
        <dsp:cNvSpPr/>
      </dsp:nvSpPr>
      <dsp:spPr>
        <a:xfrm>
          <a:off x="678581" y="1764768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Perda da percepção de profundidade</a:t>
          </a:r>
        </a:p>
      </dsp:txBody>
      <dsp:txXfrm>
        <a:off x="678581" y="1764768"/>
        <a:ext cx="2517109" cy="1510265"/>
      </dsp:txXfrm>
    </dsp:sp>
    <dsp:sp modelId="{BBD20500-7040-4E88-AAB6-DE946B3C67BE}">
      <dsp:nvSpPr>
        <dsp:cNvPr id="0" name=""/>
        <dsp:cNvSpPr/>
      </dsp:nvSpPr>
      <dsp:spPr>
        <a:xfrm>
          <a:off x="3447401" y="1764768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Ampliação ou magnificação</a:t>
          </a:r>
        </a:p>
      </dsp:txBody>
      <dsp:txXfrm>
        <a:off x="3447401" y="1764768"/>
        <a:ext cx="2517109" cy="1510265"/>
      </dsp:txXfrm>
    </dsp:sp>
    <dsp:sp modelId="{60267F04-38D4-466E-B1CE-42C8A1524714}">
      <dsp:nvSpPr>
        <dsp:cNvPr id="0" name=""/>
        <dsp:cNvSpPr/>
      </dsp:nvSpPr>
      <dsp:spPr>
        <a:xfrm>
          <a:off x="678581" y="3526745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Sinal de silhueta (supressão de borda)</a:t>
          </a:r>
        </a:p>
      </dsp:txBody>
      <dsp:txXfrm>
        <a:off x="678581" y="3526745"/>
        <a:ext cx="2517109" cy="1510265"/>
      </dsp:txXfrm>
    </dsp:sp>
    <dsp:sp modelId="{8EDBBD47-2A7E-43E5-BD65-84A1A7161D9F}">
      <dsp:nvSpPr>
        <dsp:cNvPr id="0" name=""/>
        <dsp:cNvSpPr/>
      </dsp:nvSpPr>
      <dsp:spPr>
        <a:xfrm>
          <a:off x="3447401" y="3526745"/>
          <a:ext cx="2517109" cy="151026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tx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chemeClr val="tx2"/>
              </a:solidFill>
            </a:rPr>
            <a:t>Imagem não familiar</a:t>
          </a:r>
        </a:p>
      </dsp:txBody>
      <dsp:txXfrm>
        <a:off x="3447401" y="3526745"/>
        <a:ext cx="2517109" cy="1510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472D-3532-4DA1-9E66-2EF7C0BD978E}">
      <dsp:nvSpPr>
        <dsp:cNvPr id="0" name=""/>
        <dsp:cNvSpPr/>
      </dsp:nvSpPr>
      <dsp:spPr>
        <a:xfrm>
          <a:off x="0" y="1220"/>
          <a:ext cx="3834427" cy="474658"/>
        </a:xfrm>
        <a:prstGeom prst="roundRect">
          <a:avLst/>
        </a:prstGeom>
        <a:solidFill>
          <a:schemeClr val="accent1">
            <a:lumMod val="75000"/>
          </a:schemeClr>
        </a:solidFill>
        <a:ln w="1587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Foco grosso</a:t>
          </a:r>
        </a:p>
      </dsp:txBody>
      <dsp:txXfrm>
        <a:off x="23171" y="24391"/>
        <a:ext cx="3788085" cy="428316"/>
      </dsp:txXfrm>
    </dsp:sp>
    <dsp:sp modelId="{D10F0BD6-25BA-4082-9B51-6652E41F0F0F}">
      <dsp:nvSpPr>
        <dsp:cNvPr id="0" name=""/>
        <dsp:cNvSpPr/>
      </dsp:nvSpPr>
      <dsp:spPr>
        <a:xfrm>
          <a:off x="0" y="475878"/>
          <a:ext cx="3834427" cy="2002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4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Grandes partes do corpo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Abdômen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Tórax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Área de impacto dos e- é maior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Desvantagem: perda de detalhe nas extremidades</a:t>
          </a:r>
        </a:p>
      </dsp:txBody>
      <dsp:txXfrm>
        <a:off x="0" y="475878"/>
        <a:ext cx="3834427" cy="2002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472D-3532-4DA1-9E66-2EF7C0BD978E}">
      <dsp:nvSpPr>
        <dsp:cNvPr id="0" name=""/>
        <dsp:cNvSpPr/>
      </dsp:nvSpPr>
      <dsp:spPr>
        <a:xfrm>
          <a:off x="0" y="0"/>
          <a:ext cx="3826043" cy="474658"/>
        </a:xfrm>
        <a:prstGeom prst="roundRect">
          <a:avLst/>
        </a:prstGeom>
        <a:solidFill>
          <a:schemeClr val="accent1">
            <a:lumMod val="75000"/>
          </a:schemeClr>
        </a:solidFill>
        <a:ln w="1587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Foco fino</a:t>
          </a:r>
        </a:p>
      </dsp:txBody>
      <dsp:txXfrm>
        <a:off x="23171" y="23171"/>
        <a:ext cx="3779701" cy="428316"/>
      </dsp:txXfrm>
    </dsp:sp>
    <dsp:sp modelId="{D10F0BD6-25BA-4082-9B51-6652E41F0F0F}">
      <dsp:nvSpPr>
        <dsp:cNvPr id="0" name=""/>
        <dsp:cNvSpPr/>
      </dsp:nvSpPr>
      <dsp:spPr>
        <a:xfrm>
          <a:off x="0" y="475878"/>
          <a:ext cx="3826043" cy="2002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47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Melhor resolução espacial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Detalhamento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Osso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Ponto focal fino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Desvantagem: </a:t>
          </a:r>
          <a:r>
            <a:rPr lang="pt-BR" sz="2000" kern="1200" dirty="0" err="1"/>
            <a:t>mAs</a:t>
          </a:r>
          <a:r>
            <a:rPr lang="pt-BR" sz="2000" kern="1200" dirty="0"/>
            <a:t> mais baixo para não superaquecer </a:t>
          </a:r>
        </a:p>
      </dsp:txBody>
      <dsp:txXfrm>
        <a:off x="0" y="475878"/>
        <a:ext cx="3826043" cy="2002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0FA24-E2E8-4889-A12F-D3A3DDCBBBFC}">
      <dsp:nvSpPr>
        <dsp:cNvPr id="0" name=""/>
        <dsp:cNvSpPr/>
      </dsp:nvSpPr>
      <dsp:spPr>
        <a:xfrm>
          <a:off x="936982" y="131084"/>
          <a:ext cx="1654427" cy="661509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Morte celular</a:t>
          </a:r>
        </a:p>
      </dsp:txBody>
      <dsp:txXfrm>
        <a:off x="936982" y="131084"/>
        <a:ext cx="1654427" cy="661509"/>
      </dsp:txXfrm>
    </dsp:sp>
    <dsp:sp modelId="{8A9336DE-01E3-4CEE-B8FA-E03574D788E8}">
      <dsp:nvSpPr>
        <dsp:cNvPr id="0" name=""/>
        <dsp:cNvSpPr/>
      </dsp:nvSpPr>
      <dsp:spPr>
        <a:xfrm>
          <a:off x="936982" y="1145433"/>
          <a:ext cx="1654427" cy="65670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Mutação</a:t>
          </a:r>
        </a:p>
      </dsp:txBody>
      <dsp:txXfrm>
        <a:off x="936982" y="1145433"/>
        <a:ext cx="1654427" cy="656704"/>
      </dsp:txXfrm>
    </dsp:sp>
    <dsp:sp modelId="{6156E212-EA51-451A-9D03-F3A2420F2082}">
      <dsp:nvSpPr>
        <dsp:cNvPr id="0" name=""/>
        <dsp:cNvSpPr/>
      </dsp:nvSpPr>
      <dsp:spPr>
        <a:xfrm>
          <a:off x="936982" y="2154976"/>
          <a:ext cx="1654427" cy="647092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Tumor</a:t>
          </a:r>
        </a:p>
      </dsp:txBody>
      <dsp:txXfrm>
        <a:off x="936982" y="2154976"/>
        <a:ext cx="1654427" cy="647092"/>
      </dsp:txXfrm>
    </dsp:sp>
    <dsp:sp modelId="{9F7BAD9F-2EB8-4A54-9859-62491FC10592}">
      <dsp:nvSpPr>
        <dsp:cNvPr id="0" name=""/>
        <dsp:cNvSpPr/>
      </dsp:nvSpPr>
      <dsp:spPr>
        <a:xfrm>
          <a:off x="936982" y="3154909"/>
          <a:ext cx="1654427" cy="62787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Genética</a:t>
          </a:r>
        </a:p>
      </dsp:txBody>
      <dsp:txXfrm>
        <a:off x="936982" y="3154909"/>
        <a:ext cx="1654427" cy="627870"/>
      </dsp:txXfrm>
    </dsp:sp>
    <dsp:sp modelId="{6E0F3DAC-2879-47B3-9056-75D24C414AE9}">
      <dsp:nvSpPr>
        <dsp:cNvPr id="0" name=""/>
        <dsp:cNvSpPr/>
      </dsp:nvSpPr>
      <dsp:spPr>
        <a:xfrm>
          <a:off x="936982" y="4135618"/>
          <a:ext cx="1654427" cy="674466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Teratogenia</a:t>
          </a:r>
          <a:endParaRPr lang="pt-BR" sz="2000" kern="1200" dirty="0"/>
        </a:p>
      </dsp:txBody>
      <dsp:txXfrm>
        <a:off x="936982" y="4135618"/>
        <a:ext cx="1654427" cy="674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78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0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32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0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78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6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84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8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06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63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8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77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DA35F9-486B-45CF-B80D-6880D89E41BC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4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8467" y="1413590"/>
            <a:ext cx="9741255" cy="3084576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Bases do exame radiográfico</a:t>
            </a:r>
          </a:p>
        </p:txBody>
      </p:sp>
    </p:spTree>
    <p:extLst>
      <p:ext uri="{BB962C8B-B14F-4D97-AF65-F5344CB8AC3E}">
        <p14:creationId xmlns:p14="http://schemas.microsoft.com/office/powerpoint/2010/main" val="424777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20" y="295912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3198" y="32341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Interação do RX com a matéria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305537" y="1623457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RX </a:t>
            </a:r>
            <a:r>
              <a:rPr lang="pt-BR" sz="2400" dirty="0">
                <a:solidFill>
                  <a:srgbClr val="002060"/>
                </a:solidFill>
              </a:rPr>
              <a:t>interage</a:t>
            </a:r>
            <a:r>
              <a:rPr lang="pt-BR" sz="2400" dirty="0"/>
              <a:t> de maneiras </a:t>
            </a:r>
            <a:r>
              <a:rPr lang="pt-BR" sz="2400" dirty="0">
                <a:solidFill>
                  <a:srgbClr val="002060"/>
                </a:solidFill>
              </a:rPr>
              <a:t>diferentes</a:t>
            </a:r>
            <a:r>
              <a:rPr lang="pt-BR" sz="2400" dirty="0"/>
              <a:t> para os </a:t>
            </a:r>
            <a:r>
              <a:rPr lang="pt-BR" sz="2400" dirty="0">
                <a:solidFill>
                  <a:srgbClr val="002060"/>
                </a:solidFill>
              </a:rPr>
              <a:t>diferentes tecidos</a:t>
            </a:r>
            <a:r>
              <a:rPr lang="pt-BR" sz="2400" dirty="0"/>
              <a:t>, devido as </a:t>
            </a:r>
            <a:r>
              <a:rPr lang="pt-BR" sz="2400" dirty="0">
                <a:solidFill>
                  <a:srgbClr val="002060"/>
                </a:solidFill>
              </a:rPr>
              <a:t>densidade diferentes 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98" y="2903299"/>
            <a:ext cx="3492340" cy="2698626"/>
          </a:xfrm>
          <a:prstGeom prst="rect">
            <a:avLst/>
          </a:prstGeom>
        </p:spPr>
      </p:pic>
      <p:pic>
        <p:nvPicPr>
          <p:cNvPr id="1027" name="Picture 3" descr="D:\agosto-2019\Laudos\É O Bicho\Ponta Verde\Outubro\Imagens\Felix 8315 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11" y="3032710"/>
            <a:ext cx="5007450" cy="26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2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66660" y="751380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escurecimento do filme é proporcional ao número de RX que o atingem</a:t>
            </a:r>
          </a:p>
          <a:p>
            <a:pPr algn="just"/>
            <a:endParaRPr lang="pt-BR" sz="2400" dirty="0"/>
          </a:p>
          <a:p>
            <a:r>
              <a:rPr lang="pt-BR" sz="2400" dirty="0"/>
              <a:t>Filme exposto ao RX ou luz visível              PRETO</a:t>
            </a:r>
          </a:p>
          <a:p>
            <a:endParaRPr lang="pt-BR" sz="2400" dirty="0"/>
          </a:p>
          <a:p>
            <a:r>
              <a:rPr lang="pt-BR" sz="2400" dirty="0"/>
              <a:t>Filme não exposto ao RX ou luz visível        BRANCO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851204" y="2080806"/>
            <a:ext cx="648072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6340250" y="2819400"/>
            <a:ext cx="40320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agosto-2019\Laudos\São Francisco\Outubro\Imagens\Loba M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354" y="1359273"/>
            <a:ext cx="2555149" cy="487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640444" y="3761970"/>
            <a:ext cx="6012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Atenuação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Diminuição da intensidade de um RX ao longo de sua passagem pela matéria</a:t>
            </a:r>
          </a:p>
        </p:txBody>
      </p:sp>
    </p:spTree>
    <p:extLst>
      <p:ext uri="{BB962C8B-B14F-4D97-AF65-F5344CB8AC3E}">
        <p14:creationId xmlns:p14="http://schemas.microsoft.com/office/powerpoint/2010/main" val="163758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53" y="233536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4686" y="211836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Grau de absorção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539427" y="1843595"/>
            <a:ext cx="640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Número atômico de cada tecido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Densidade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Espessura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Energia do fóton - </a:t>
            </a:r>
            <a:r>
              <a:rPr lang="pt-BR" sz="2400" dirty="0" err="1"/>
              <a:t>Kv</a:t>
            </a:r>
            <a:endParaRPr lang="pt-BR" sz="2400" dirty="0"/>
          </a:p>
        </p:txBody>
      </p:sp>
      <p:pic>
        <p:nvPicPr>
          <p:cNvPr id="2050" name="Picture 2" descr="D:\agosto-2019\Laudos\São Francisco\Outubro\Imagens\Brutus 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86" y="2352847"/>
            <a:ext cx="5292080" cy="35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B1FC89-7420-E3C9-AF13-E8C16277D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6" t="26040" r="32154" b="36198"/>
          <a:stretch/>
        </p:blipFill>
        <p:spPr>
          <a:xfrm>
            <a:off x="1378632" y="4269545"/>
            <a:ext cx="4572001" cy="25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30" y="404664"/>
            <a:ext cx="8820982" cy="93281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45431" y="404664"/>
            <a:ext cx="8820981" cy="100811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Radiopacidades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1" t="62454" r="-100200" b="-37546"/>
          <a:stretch/>
        </p:blipFill>
        <p:spPr bwMode="auto">
          <a:xfrm>
            <a:off x="20595020" y="4540469"/>
            <a:ext cx="24084769" cy="772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77" y="1695979"/>
            <a:ext cx="5613487" cy="195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8" t="46202" r="30290" b="25609"/>
          <a:stretch/>
        </p:blipFill>
        <p:spPr bwMode="auto">
          <a:xfrm>
            <a:off x="4656331" y="4182472"/>
            <a:ext cx="4429918" cy="243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44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71AED41-0751-496A-9AD5-6FBB4E2B5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40" y="112541"/>
            <a:ext cx="7797552" cy="47791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CAEE9CD-7C79-D415-3159-1D210180B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5" t="28092" r="30885" b="40303"/>
          <a:stretch/>
        </p:blipFill>
        <p:spPr>
          <a:xfrm>
            <a:off x="6977575" y="4579035"/>
            <a:ext cx="4937760" cy="2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r>
              <a:rPr lang="pt-BR" dirty="0"/>
              <a:t>Limitações 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6CC46CC-C62E-DB84-1529-388F98C8B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114045"/>
              </p:ext>
            </p:extLst>
          </p:nvPr>
        </p:nvGraphicFramePr>
        <p:xfrm>
          <a:off x="3017743" y="1423944"/>
          <a:ext cx="6643092" cy="5039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22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7" y="559700"/>
            <a:ext cx="9806609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4694" y="559700"/>
            <a:ext cx="9554817" cy="1008111"/>
          </a:xfrm>
        </p:spPr>
        <p:txBody>
          <a:bodyPr>
            <a:no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Fatores que afetam o detalhamento da imagem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35560" y="2348881"/>
            <a:ext cx="4320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Movimento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Técnica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Distancia objeto-filme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Distancia foco-filme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74089" y="559498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Radiografias ruins são na melhor das hipóteses inconclusivas e na pior das hipóteses enganosas</a:t>
            </a:r>
          </a:p>
        </p:txBody>
      </p:sp>
    </p:spTree>
    <p:extLst>
      <p:ext uri="{BB962C8B-B14F-4D97-AF65-F5344CB8AC3E}">
        <p14:creationId xmlns:p14="http://schemas.microsoft.com/office/powerpoint/2010/main" val="3596081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9" y="283657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277089"/>
            <a:ext cx="9144000" cy="1008111"/>
          </a:xfrm>
        </p:spPr>
        <p:txBody>
          <a:bodyPr>
            <a:no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Técnica inadequada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27C108-B8EB-4ED2-891C-F70C0025B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00" y="1603793"/>
            <a:ext cx="4991173" cy="44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2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25" y="176581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9797" y="194860"/>
            <a:ext cx="7668345" cy="1008111"/>
          </a:xfrm>
        </p:spPr>
        <p:txBody>
          <a:bodyPr>
            <a:no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Colimação para o área de estudo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15F04FF-8304-4C64-9BD3-10C0AF39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25" y="1292019"/>
            <a:ext cx="1296144" cy="55701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3E5CB2E-43D8-4CFC-A025-188A5E7D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24" y="1545956"/>
            <a:ext cx="6441187" cy="215157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50D6969-AE03-4681-9EBD-BE560DF75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826" y="4077073"/>
            <a:ext cx="3522585" cy="25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5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77" y="404664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7" y="43874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Focos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209692144"/>
              </p:ext>
            </p:extLst>
          </p:nvPr>
        </p:nvGraphicFramePr>
        <p:xfrm>
          <a:off x="1919537" y="2780928"/>
          <a:ext cx="3834427" cy="247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473157396"/>
              </p:ext>
            </p:extLst>
          </p:nvPr>
        </p:nvGraphicFramePr>
        <p:xfrm>
          <a:off x="6414244" y="2780928"/>
          <a:ext cx="3826043" cy="247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1528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279" y="-11812"/>
            <a:ext cx="5782286" cy="1536895"/>
          </a:xfrm>
        </p:spPr>
        <p:txBody>
          <a:bodyPr>
            <a:normAutofit/>
          </a:bodyPr>
          <a:lstStyle/>
          <a:p>
            <a:r>
              <a:rPr lang="pt-BR" sz="3200" dirty="0"/>
              <a:t>Historia da Radiação Diagnóstica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08" y="811740"/>
            <a:ext cx="4839286" cy="312420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1896: 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Físico Wilhelm Roentgen</a:t>
            </a:r>
          </a:p>
          <a:p>
            <a:pPr>
              <a:spcAft>
                <a:spcPts val="1200"/>
              </a:spcAft>
            </a:pPr>
            <a:endParaRPr lang="pt-BR" sz="1800" dirty="0"/>
          </a:p>
          <a:p>
            <a:pPr>
              <a:spcAft>
                <a:spcPts val="1200"/>
              </a:spcAft>
            </a:pPr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3705C3-5A4C-2DD2-2468-E83497BDE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5" t="18148" r="50000" b="24500"/>
          <a:stretch/>
        </p:blipFill>
        <p:spPr>
          <a:xfrm>
            <a:off x="5179642" y="3844139"/>
            <a:ext cx="2756025" cy="2443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6077AD-42CA-772F-2DAB-BC7F3379F3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6" t="19097" r="40872" b="26540"/>
          <a:stretch/>
        </p:blipFill>
        <p:spPr>
          <a:xfrm>
            <a:off x="8542036" y="3908258"/>
            <a:ext cx="3297635" cy="231537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3A43C4-74AC-505C-6081-733A93326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31" t="29734" r="50000" b="13829"/>
          <a:stretch/>
        </p:blipFill>
        <p:spPr>
          <a:xfrm>
            <a:off x="1325788" y="2523241"/>
            <a:ext cx="3233634" cy="376450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0B3A71-C7D3-80EF-4959-246788F219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7" t="31170" r="40807" b="13418"/>
          <a:stretch/>
        </p:blipFill>
        <p:spPr>
          <a:xfrm>
            <a:off x="7675648" y="570252"/>
            <a:ext cx="4021423" cy="285874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82148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9" y="325210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528" y="283414"/>
            <a:ext cx="8229600" cy="100811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Proteção radiológica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612456242"/>
              </p:ext>
            </p:extLst>
          </p:nvPr>
        </p:nvGraphicFramePr>
        <p:xfrm>
          <a:off x="1847528" y="1633417"/>
          <a:ext cx="3528392" cy="4941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tângulo de cantos arredondados 13"/>
          <p:cNvSpPr/>
          <p:nvPr/>
        </p:nvSpPr>
        <p:spPr>
          <a:xfrm>
            <a:off x="6312025" y="2218982"/>
            <a:ext cx="3096343" cy="7059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092570" y="1980342"/>
            <a:ext cx="3535252" cy="4247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/>
              <a:t>Tecidos mais sensíveis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TGI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Medula óssea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Gônadas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Células fetais</a:t>
            </a:r>
          </a:p>
          <a:p>
            <a:pPr algn="ctr">
              <a:lnSpc>
                <a:spcPct val="150000"/>
              </a:lnSpc>
            </a:pPr>
            <a:r>
              <a:rPr lang="pt-BR" sz="2400" dirty="0" err="1"/>
              <a:t>Tireóide</a:t>
            </a:r>
            <a:r>
              <a:rPr lang="pt-BR" sz="24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pt-BR" sz="2400" dirty="0" err="1"/>
              <a:t>Ìris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64" y="188579"/>
            <a:ext cx="8820982" cy="1008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8555" y="214648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Métodos de proteção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96447" y="2204865"/>
            <a:ext cx="2763898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Proteção com EPI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Técnica otimizada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Indicação 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Impacto terapêutico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Anestesia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494682" y="6237312"/>
            <a:ext cx="700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Obter o máximo de informação diagnóstica com o mínimo de exposição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3" y="2331405"/>
            <a:ext cx="5940660" cy="255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668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55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5" r="-2" b="14084"/>
          <a:stretch/>
        </p:blipFill>
        <p:spPr bwMode="auto">
          <a:xfrm>
            <a:off x="2591085" y="968971"/>
            <a:ext cx="859536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59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12" y="973696"/>
            <a:ext cx="4075324" cy="29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355100" y="4454681"/>
            <a:ext cx="802889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Lei do quadrado inverso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Se a distância da fonte primária for dobrada, a intensidade irá diminuir por um fator de quatro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55" y="973697"/>
            <a:ext cx="4067943" cy="29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78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D58CC35-7270-4AD2-8792-2D2E934CD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03BC05D6-945D-49D6-AD12-785A6998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A42BEE3-F173-4D31-9A98-D9577034A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BD131322-78B2-4EAC-961C-DC16216E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5A685BC6-9921-44E3-86D9-D15AB6393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9E9A136-C426-4D4A-9ACE-AA69BB7FD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D55B2D10-C6DF-4033-940F-915CFDAE5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4FFB3D-B4A6-402C-ADE6-FF4E1A9FE708}"/>
              </a:ext>
            </a:extLst>
          </p:cNvPr>
          <p:cNvSpPr txBox="1"/>
          <p:nvPr/>
        </p:nvSpPr>
        <p:spPr>
          <a:xfrm>
            <a:off x="7962434" y="2266122"/>
            <a:ext cx="3474438" cy="1333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Dosímetro</a:t>
            </a:r>
            <a:endParaRPr lang="en-US" sz="28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detector de </a:t>
            </a:r>
            <a:r>
              <a:rPr lang="en-US" sz="2800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radiação</a:t>
            </a:r>
            <a:endParaRPr lang="en-US" sz="28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81" name="Rounded Rectangle 6">
            <a:extLst>
              <a:ext uri="{FF2B5EF4-FFF2-40B4-BE49-F238E27FC236}">
                <a16:creationId xmlns:a16="http://schemas.microsoft.com/office/drawing/2014/main" id="{13B3687F-F4F2-4A7F-B1FE-9ABBB5F96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ala de viagem azul&#10;&#10;Descrição gerada automaticamente com confiança bai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204" y="1094237"/>
            <a:ext cx="3032247" cy="43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326" y="1011765"/>
            <a:ext cx="2747951" cy="2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Texto&#10;&#10;Descrição gerada automaticamen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1178" y="3695693"/>
            <a:ext cx="3032249" cy="15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64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13" y="28864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919536" y="288641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Projeções Radiográficas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857872" y="2413988"/>
            <a:ext cx="8352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Nomeadas de acordo com a direção em que o feixe primário de </a:t>
            </a:r>
            <a:r>
              <a:rPr lang="pt-BR" sz="3200" dirty="0" err="1"/>
              <a:t>raio-x</a:t>
            </a:r>
            <a:r>
              <a:rPr lang="pt-BR" sz="3200" dirty="0"/>
              <a:t> penetra na parte de interesse do corpo do animal 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Do ponto de entrada para o ponto de partida</a:t>
            </a:r>
          </a:p>
        </p:txBody>
      </p:sp>
    </p:spTree>
    <p:extLst>
      <p:ext uri="{BB962C8B-B14F-4D97-AF65-F5344CB8AC3E}">
        <p14:creationId xmlns:p14="http://schemas.microsoft.com/office/powerpoint/2010/main" val="379283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50" y="346450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33041" y="348518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Planos Radiográficas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07" y="1871746"/>
            <a:ext cx="6229468" cy="39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19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33" y="39647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94553" y="422362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Planos Radiográficas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8C42B0-9763-4F6E-BFFA-8EA0190DF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1790" r="34250" b="23456"/>
          <a:stretch/>
        </p:blipFill>
        <p:spPr>
          <a:xfrm>
            <a:off x="3402270" y="1456360"/>
            <a:ext cx="6325908" cy="48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2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02" y="197627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851093" y="197626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Planos Radiográficas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79E532F-7BAB-474F-9625-EBD913FEA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30390" r="52362" b="6580"/>
          <a:stretch/>
        </p:blipFill>
        <p:spPr>
          <a:xfrm>
            <a:off x="3933055" y="1699800"/>
            <a:ext cx="5688632" cy="44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4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50" y="18864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42150" y="18864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Planos Radiográficas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C158552-049D-467C-813A-7B1A4E689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75" t="40510" r="25599" b="16384"/>
          <a:stretch/>
        </p:blipFill>
        <p:spPr>
          <a:xfrm>
            <a:off x="4676730" y="1871803"/>
            <a:ext cx="3960440" cy="39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r>
              <a:rPr lang="pt-BR" dirty="0"/>
              <a:t>Propriedades do RX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17983"/>
            <a:ext cx="10018713" cy="524454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pt-BR" sz="2400" dirty="0"/>
              <a:t>Penetram nas matérias</a:t>
            </a:r>
          </a:p>
          <a:p>
            <a:pPr>
              <a:spcAft>
                <a:spcPts val="1200"/>
              </a:spcAft>
            </a:pPr>
            <a:r>
              <a:rPr lang="pt-BR" sz="2400" dirty="0"/>
              <a:t>Absorvendo ou refletindo a luz visível</a:t>
            </a:r>
          </a:p>
          <a:p>
            <a:r>
              <a:rPr lang="pt-BR" sz="2400" dirty="0"/>
              <a:t>Interagindo com a matéria          Absorção</a:t>
            </a:r>
          </a:p>
          <a:p>
            <a:pPr marL="0" indent="0">
              <a:buNone/>
            </a:pPr>
            <a:r>
              <a:rPr lang="pt-BR" sz="2400" dirty="0"/>
              <a:t>                                                                      Dispersão</a:t>
            </a:r>
          </a:p>
          <a:p>
            <a:endParaRPr lang="pt-BR" sz="2400" dirty="0"/>
          </a:p>
          <a:p>
            <a:pPr>
              <a:spcAft>
                <a:spcPts val="1200"/>
              </a:spcAft>
            </a:pPr>
            <a:r>
              <a:rPr lang="pt-BR" sz="2400" dirty="0"/>
              <a:t>Imagem de filme fotossensível</a:t>
            </a:r>
          </a:p>
          <a:p>
            <a:pPr>
              <a:spcAft>
                <a:spcPts val="1200"/>
              </a:spcAft>
            </a:pPr>
            <a:r>
              <a:rPr lang="pt-BR" sz="2400" dirty="0"/>
              <a:t>Mudanças biológicas em tecidos</a:t>
            </a: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4C9B43BA-1047-B875-0D4E-F8B89DA8A0C6}"/>
              </a:ext>
            </a:extLst>
          </p:cNvPr>
          <p:cNvSpPr/>
          <p:nvPr/>
        </p:nvSpPr>
        <p:spPr>
          <a:xfrm>
            <a:off x="2981739" y="3816626"/>
            <a:ext cx="662609" cy="927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B243F2FC-1D18-E57C-FAAF-22BF2F14C1FA}"/>
              </a:ext>
            </a:extLst>
          </p:cNvPr>
          <p:cNvSpPr/>
          <p:nvPr/>
        </p:nvSpPr>
        <p:spPr>
          <a:xfrm>
            <a:off x="5327374" y="3286539"/>
            <a:ext cx="251791" cy="11131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126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16" y="26668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40326" y="266685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Esqueleto Animal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3ABC8E-035A-4BA6-B858-4CE6954B6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33192" r="38188" b="31792"/>
          <a:stretch/>
        </p:blipFill>
        <p:spPr>
          <a:xfrm>
            <a:off x="3887567" y="1614552"/>
            <a:ext cx="632517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1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24" y="229583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78815" y="246584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Regiões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0EA0564-A8B3-4991-AB39-526856E54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34593" r="24012" b="7980"/>
          <a:stretch/>
        </p:blipFill>
        <p:spPr>
          <a:xfrm>
            <a:off x="2678815" y="1612032"/>
            <a:ext cx="8064855" cy="45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594" y="37923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036085" y="417917"/>
            <a:ext cx="9144000" cy="100811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529EA0E-82A5-4C0D-BEFE-F903F1FD6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38653" r="52362" b="10781"/>
          <a:stretch/>
        </p:blipFill>
        <p:spPr>
          <a:xfrm>
            <a:off x="2036085" y="2157956"/>
            <a:ext cx="3346943" cy="33563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60FB86-9249-44C9-A97C-76CCC3B43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37" t="21675" r="24013" b="54202"/>
          <a:stretch/>
        </p:blipFill>
        <p:spPr>
          <a:xfrm>
            <a:off x="6096000" y="1740601"/>
            <a:ext cx="4380287" cy="209554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A1B92DE-DE87-49F8-BF08-33D4B35DC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37" t="69609" r="23226" b="12182"/>
          <a:stretch/>
        </p:blipFill>
        <p:spPr>
          <a:xfrm>
            <a:off x="6314212" y="4156896"/>
            <a:ext cx="4303861" cy="15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2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3" y="43921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208364" y="439214"/>
            <a:ext cx="9144000" cy="100811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0A8509-B7E5-4E3F-87C1-44BEB5B44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22048" r="50691" b="57003"/>
          <a:stretch/>
        </p:blipFill>
        <p:spPr>
          <a:xfrm>
            <a:off x="1674252" y="2226618"/>
            <a:ext cx="3666448" cy="32026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804C1D9-A205-4EB0-BFF4-AF4BA173D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44086" r="55513" b="34965"/>
          <a:stretch/>
        </p:blipFill>
        <p:spPr>
          <a:xfrm>
            <a:off x="9015720" y="2376400"/>
            <a:ext cx="2336644" cy="31771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CBC3A4-5935-4F63-A952-C6CB40E61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65035" r="55513" b="10781"/>
          <a:stretch/>
        </p:blipFill>
        <p:spPr>
          <a:xfrm>
            <a:off x="6096000" y="2226618"/>
            <a:ext cx="2066242" cy="32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7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81" y="225755"/>
            <a:ext cx="8820982" cy="10081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9DF05F9-6250-4A51-9C87-E0BB26FD1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20586" r="40551" b="30391"/>
          <a:stretch/>
        </p:blipFill>
        <p:spPr>
          <a:xfrm>
            <a:off x="2418450" y="1629124"/>
            <a:ext cx="3641547" cy="42484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C5ECDE8-8C8A-4839-A54B-271DFDB72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37" t="69609" r="23226" b="12182"/>
          <a:stretch/>
        </p:blipFill>
        <p:spPr>
          <a:xfrm>
            <a:off x="6987649" y="2997275"/>
            <a:ext cx="4303861" cy="1512169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B733BA41-6C3D-4F72-9325-87A368569570}"/>
              </a:ext>
            </a:extLst>
          </p:cNvPr>
          <p:cNvSpPr txBox="1">
            <a:spLocks/>
          </p:cNvSpPr>
          <p:nvPr/>
        </p:nvSpPr>
        <p:spPr>
          <a:xfrm>
            <a:off x="2566172" y="204250"/>
            <a:ext cx="9144000" cy="100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</p:spTree>
    <p:extLst>
      <p:ext uri="{BB962C8B-B14F-4D97-AF65-F5344CB8AC3E}">
        <p14:creationId xmlns:p14="http://schemas.microsoft.com/office/powerpoint/2010/main" val="657074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74" y="260648"/>
            <a:ext cx="8820982" cy="100811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026" name="Picture 2" descr="Focinheira para animais Pet Bed - Design Exclusivo - Única que não encosta  nos olhos dos Pets !">
            <a:extLst>
              <a:ext uri="{FF2B5EF4-FFF2-40B4-BE49-F238E27FC236}">
                <a16:creationId xmlns:a16="http://schemas.microsoft.com/office/drawing/2014/main" id="{80B972AA-9782-490E-9FD0-46ED8252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56" y="2204865"/>
            <a:ext cx="4428389" cy="332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chorro Bravo: Entenda e Evite o Comportamento Agressivo em Cães">
            <a:extLst>
              <a:ext uri="{FF2B5EF4-FFF2-40B4-BE49-F238E27FC236}">
                <a16:creationId xmlns:a16="http://schemas.microsoft.com/office/drawing/2014/main" id="{0ED9BD50-5B0D-4415-ABC3-D40CEF4AF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96" y="2521865"/>
            <a:ext cx="4503221" cy="30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68B2338-75C9-4152-882C-8A614C3C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365" y="260649"/>
            <a:ext cx="9144000" cy="100811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</p:spTree>
    <p:extLst>
      <p:ext uri="{BB962C8B-B14F-4D97-AF65-F5344CB8AC3E}">
        <p14:creationId xmlns:p14="http://schemas.microsoft.com/office/powerpoint/2010/main" val="326791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94" y="255810"/>
            <a:ext cx="8820982" cy="1008111"/>
          </a:xfrm>
          <a:prstGeom prst="rect">
            <a:avLst/>
          </a:prstGeom>
        </p:spPr>
      </p:pic>
      <p:pic>
        <p:nvPicPr>
          <p:cNvPr id="2052" name="Picture 4" descr="Lei determina que cães de porte médio a gigante andem com focinheira e guia  | Gazeta Digital">
            <a:extLst>
              <a:ext uri="{FF2B5EF4-FFF2-40B4-BE49-F238E27FC236}">
                <a16:creationId xmlns:a16="http://schemas.microsoft.com/office/drawing/2014/main" id="{904DACCE-9984-4705-9434-75C6BEC8B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0" y="2236498"/>
            <a:ext cx="5076056" cy="32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D3A47EE-2377-49AF-9055-D8A559377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3" t="9268" r="75987" b="45208"/>
          <a:stretch/>
        </p:blipFill>
        <p:spPr>
          <a:xfrm>
            <a:off x="2340885" y="2511343"/>
            <a:ext cx="3107714" cy="2952328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5500086B-B5A3-4BB9-BCD2-4A2831D3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885" y="260774"/>
            <a:ext cx="9144000" cy="100811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</p:spTree>
    <p:extLst>
      <p:ext uri="{BB962C8B-B14F-4D97-AF65-F5344CB8AC3E}">
        <p14:creationId xmlns:p14="http://schemas.microsoft.com/office/powerpoint/2010/main" val="415392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41" y="156460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480032" y="192922"/>
            <a:ext cx="8229600" cy="100811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  <p:pic>
        <p:nvPicPr>
          <p:cNvPr id="3074" name="Picture 2" descr="23 gatinhos fofos como você nunca viu... Vai resistir? | Blog da Arbolez">
            <a:extLst>
              <a:ext uri="{FF2B5EF4-FFF2-40B4-BE49-F238E27FC236}">
                <a16:creationId xmlns:a16="http://schemas.microsoft.com/office/drawing/2014/main" id="{FCCA5B5A-E0E2-41B0-9FF1-6D7AFDB9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7" y="2080587"/>
            <a:ext cx="4601990" cy="31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tinhos Fofinhos: Imagens Dos Gatinhos Mais Fofos Do Mundo! - Paixão por  Gatos">
            <a:extLst>
              <a:ext uri="{FF2B5EF4-FFF2-40B4-BE49-F238E27FC236}">
                <a16:creationId xmlns:a16="http://schemas.microsoft.com/office/drawing/2014/main" id="{891F3E85-5CDE-4CC2-8173-707A93C3B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16" y="2245103"/>
            <a:ext cx="4276184" cy="29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9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41" y="156460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480032" y="192922"/>
            <a:ext cx="8229600" cy="100811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Ferramentas para auxiliar no posicionamento</a:t>
            </a:r>
          </a:p>
        </p:txBody>
      </p:sp>
      <p:pic>
        <p:nvPicPr>
          <p:cNvPr id="3074" name="Picture 2" descr="23 gatinhos fofos como você nunca viu... Vai resistir? | Blog da Arbolez">
            <a:extLst>
              <a:ext uri="{FF2B5EF4-FFF2-40B4-BE49-F238E27FC236}">
                <a16:creationId xmlns:a16="http://schemas.microsoft.com/office/drawing/2014/main" id="{FCCA5B5A-E0E2-41B0-9FF1-6D7AFDB9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7" y="2080587"/>
            <a:ext cx="4601990" cy="31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tinhos Fofinhos: Imagens Dos Gatinhos Mais Fofos Do Mundo! - Paixão por  Gatos">
            <a:extLst>
              <a:ext uri="{FF2B5EF4-FFF2-40B4-BE49-F238E27FC236}">
                <a16:creationId xmlns:a16="http://schemas.microsoft.com/office/drawing/2014/main" id="{891F3E85-5CDE-4CC2-8173-707A93C3B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16" y="2245103"/>
            <a:ext cx="4276184" cy="29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apeis de parede Fauve Onça-pintada Ver Vibrissa Dentes Rictus Focinho  Animalia baixar imagens">
            <a:extLst>
              <a:ext uri="{FF2B5EF4-FFF2-40B4-BE49-F238E27FC236}">
                <a16:creationId xmlns:a16="http://schemas.microsoft.com/office/drawing/2014/main" id="{D5226040-E7D9-AD8A-B4E9-9875D208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72" y="1656523"/>
            <a:ext cx="7452320" cy="46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8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5122" name="Picture 2" descr="Se as unhas contiverem o agente etiológico Bartonella henselae,  provavelmente a pessoa desenvolverá a Doença da Arranhadura de Gato">
            <a:extLst>
              <a:ext uri="{FF2B5EF4-FFF2-40B4-BE49-F238E27FC236}">
                <a16:creationId xmlns:a16="http://schemas.microsoft.com/office/drawing/2014/main" id="{259EEE88-A57E-49A5-981B-4B0BFF7A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19" y="1797812"/>
            <a:ext cx="4769785" cy="345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gnificado dos Sonhos: Sonhar com arranhão. Significado">
            <a:extLst>
              <a:ext uri="{FF2B5EF4-FFF2-40B4-BE49-F238E27FC236}">
                <a16:creationId xmlns:a16="http://schemas.microsoft.com/office/drawing/2014/main" id="{ADBCA207-33FF-472D-B5CE-F14307791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89" y="372014"/>
            <a:ext cx="34671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oto de Arranhão De Gato Na Sua Pele e mais fotos de stock de Adulto -  iStock">
            <a:extLst>
              <a:ext uri="{FF2B5EF4-FFF2-40B4-BE49-F238E27FC236}">
                <a16:creationId xmlns:a16="http://schemas.microsoft.com/office/drawing/2014/main" id="{96B51AE9-11CA-4066-876F-FD47F2A0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1" y="3931842"/>
            <a:ext cx="4482244" cy="25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0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r>
              <a:rPr lang="pt-BR" dirty="0"/>
              <a:t>Produção de RX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pPr algn="just"/>
            <a:r>
              <a:rPr lang="pt-BR" sz="2400" dirty="0"/>
              <a:t>Conversão de </a:t>
            </a:r>
            <a:r>
              <a:rPr lang="pt-BR" sz="2400" dirty="0">
                <a:solidFill>
                  <a:srgbClr val="002060"/>
                </a:solidFill>
              </a:rPr>
              <a:t>energia cinética </a:t>
            </a:r>
            <a:r>
              <a:rPr lang="pt-BR" sz="2400" dirty="0"/>
              <a:t>de </a:t>
            </a:r>
            <a:r>
              <a:rPr lang="pt-BR" sz="2400" dirty="0">
                <a:solidFill>
                  <a:srgbClr val="002060"/>
                </a:solidFill>
              </a:rPr>
              <a:t>elétrons</a:t>
            </a:r>
            <a:r>
              <a:rPr lang="pt-BR" sz="2400" dirty="0"/>
              <a:t> acelerados em </a:t>
            </a:r>
            <a:r>
              <a:rPr lang="pt-BR" sz="2400" dirty="0">
                <a:solidFill>
                  <a:srgbClr val="002060"/>
                </a:solidFill>
              </a:rPr>
              <a:t>radiação eletromagnética</a:t>
            </a:r>
          </a:p>
          <a:p>
            <a:pPr algn="just"/>
            <a:endParaRPr lang="pt-BR" sz="2400" dirty="0">
              <a:solidFill>
                <a:srgbClr val="002060"/>
              </a:solidFill>
            </a:endParaRPr>
          </a:p>
          <a:p>
            <a:pPr algn="just"/>
            <a:endParaRPr lang="pt-BR" sz="2400" dirty="0">
              <a:solidFill>
                <a:srgbClr val="002060"/>
              </a:solidFill>
            </a:endParaRPr>
          </a:p>
          <a:p>
            <a:pPr algn="just"/>
            <a:r>
              <a:rPr lang="pt-BR" sz="2400" dirty="0"/>
              <a:t>     Produção</a:t>
            </a:r>
          </a:p>
          <a:p>
            <a:pPr algn="just"/>
            <a:r>
              <a:rPr lang="pt-BR" sz="2400" dirty="0"/>
              <a:t>    Aceleração</a:t>
            </a:r>
          </a:p>
          <a:p>
            <a:pPr algn="just"/>
            <a:r>
              <a:rPr lang="pt-BR" sz="2400" dirty="0"/>
              <a:t>   Desaceleração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5AC46-FE6C-26F2-118D-3D580E075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58" y="2952513"/>
            <a:ext cx="50768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ocinheira Para Gatos Mascara De Proteção Tratamento | Mercado Livre">
            <a:extLst>
              <a:ext uri="{FF2B5EF4-FFF2-40B4-BE49-F238E27FC236}">
                <a16:creationId xmlns:a16="http://schemas.microsoft.com/office/drawing/2014/main" id="{0A01D775-2F9C-4B95-ACEC-A56C1E48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7" y="2128468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attoShop">
            <a:extLst>
              <a:ext uri="{FF2B5EF4-FFF2-40B4-BE49-F238E27FC236}">
                <a16:creationId xmlns:a16="http://schemas.microsoft.com/office/drawing/2014/main" id="{C4F56B34-2510-46C2-8C04-4E3E7EC7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263" y="237915"/>
            <a:ext cx="2583652" cy="25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atos da vida. porque a história faz o gato: adote | by Marília Moschkovich  | Medium">
            <a:extLst>
              <a:ext uri="{FF2B5EF4-FFF2-40B4-BE49-F238E27FC236}">
                <a16:creationId xmlns:a16="http://schemas.microsoft.com/office/drawing/2014/main" id="{17506CFA-EDAB-4F9A-96A0-74C1DACEF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70" y="3235331"/>
            <a:ext cx="4322881" cy="28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14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965613" y="908720"/>
            <a:ext cx="8229600" cy="5040560"/>
          </a:xfrm>
        </p:spPr>
        <p:txBody>
          <a:bodyPr/>
          <a:lstStyle/>
          <a:p>
            <a:r>
              <a:rPr lang="pt-BR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Projeções Radiográficas</a:t>
            </a:r>
          </a:p>
        </p:txBody>
      </p:sp>
    </p:spTree>
    <p:extLst>
      <p:ext uri="{BB962C8B-B14F-4D97-AF65-F5344CB8AC3E}">
        <p14:creationId xmlns:p14="http://schemas.microsoft.com/office/powerpoint/2010/main" val="3289576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15" y="244043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01788" y="244043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27152" r="70396" b="49138"/>
          <a:stretch/>
        </p:blipFill>
        <p:spPr bwMode="auto">
          <a:xfrm>
            <a:off x="2254590" y="4130346"/>
            <a:ext cx="4062820" cy="23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9D7CAB-4837-40ED-8651-7CFE6BB29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3" t="49966" r="37400" b="14984"/>
          <a:stretch/>
        </p:blipFill>
        <p:spPr>
          <a:xfrm>
            <a:off x="2620016" y="1547241"/>
            <a:ext cx="3331967" cy="225350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80A18F-15C9-4D17-9624-EE0ACD541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75" t="40510" r="25599" b="16384"/>
          <a:stretch/>
        </p:blipFill>
        <p:spPr>
          <a:xfrm>
            <a:off x="7190657" y="1819764"/>
            <a:ext cx="3960440" cy="3961967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8A8C442-9F96-4672-9944-DC9C930F5312}"/>
              </a:ext>
            </a:extLst>
          </p:cNvPr>
          <p:cNvCxnSpPr/>
          <p:nvPr/>
        </p:nvCxnSpPr>
        <p:spPr>
          <a:xfrm>
            <a:off x="8707978" y="3514742"/>
            <a:ext cx="0" cy="1440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260B669-6FF2-4D9E-A267-C64E9CD3DD58}"/>
              </a:ext>
            </a:extLst>
          </p:cNvPr>
          <p:cNvCxnSpPr/>
          <p:nvPr/>
        </p:nvCxnSpPr>
        <p:spPr>
          <a:xfrm flipH="1">
            <a:off x="9860105" y="4306830"/>
            <a:ext cx="86409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3960010-A88B-4E6B-BB97-9383874D0998}"/>
              </a:ext>
            </a:extLst>
          </p:cNvPr>
          <p:cNvCxnSpPr/>
          <p:nvPr/>
        </p:nvCxnSpPr>
        <p:spPr>
          <a:xfrm flipH="1">
            <a:off x="8996009" y="4522854"/>
            <a:ext cx="86409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2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11" y="331636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27074" y="331635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61337" r="71447" b="13039"/>
          <a:stretch/>
        </p:blipFill>
        <p:spPr bwMode="auto">
          <a:xfrm>
            <a:off x="7228192" y="2172922"/>
            <a:ext cx="4201201" cy="314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C8231B3D-DFD6-4688-B00D-8425C4A22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27152" r="70396" b="49138"/>
          <a:stretch/>
        </p:blipFill>
        <p:spPr bwMode="auto">
          <a:xfrm>
            <a:off x="2267716" y="2423353"/>
            <a:ext cx="4062820" cy="23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089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90" y="26064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475890" y="351822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B010DA7-EDCB-4820-BF39-AFD712490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47199" r="40021" b="20586"/>
          <a:stretch/>
        </p:blipFill>
        <p:spPr>
          <a:xfrm>
            <a:off x="1886610" y="2451614"/>
            <a:ext cx="4234366" cy="273018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1128AC-E94A-4256-94F3-FDC7EAF8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75" t="40510" r="25599" b="16384"/>
          <a:stretch/>
        </p:blipFill>
        <p:spPr>
          <a:xfrm>
            <a:off x="7066315" y="1938963"/>
            <a:ext cx="3960440" cy="3961967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52B2998-2620-4709-9ECA-2B7B01CE140B}"/>
              </a:ext>
            </a:extLst>
          </p:cNvPr>
          <p:cNvCxnSpPr/>
          <p:nvPr/>
        </p:nvCxnSpPr>
        <p:spPr>
          <a:xfrm>
            <a:off x="8688591" y="3698506"/>
            <a:ext cx="0" cy="1440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F1EBD98-571C-4FE3-B075-AF63CB49DC9B}"/>
              </a:ext>
            </a:extLst>
          </p:cNvPr>
          <p:cNvCxnSpPr/>
          <p:nvPr/>
        </p:nvCxnSpPr>
        <p:spPr>
          <a:xfrm flipH="1">
            <a:off x="9840718" y="4132785"/>
            <a:ext cx="86409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C02B25C-44E3-4AA6-93B8-807DECB68D4D}"/>
              </a:ext>
            </a:extLst>
          </p:cNvPr>
          <p:cNvCxnSpPr/>
          <p:nvPr/>
        </p:nvCxnSpPr>
        <p:spPr>
          <a:xfrm flipH="1">
            <a:off x="7651404" y="4187890"/>
            <a:ext cx="86409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14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97" y="12810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4020313" y="95886"/>
            <a:ext cx="5034749" cy="100811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 flexionada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31CD500-AD57-44B4-BF01-0508D765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t="15008" r="63387" b="66456"/>
          <a:stretch/>
        </p:blipFill>
        <p:spPr>
          <a:xfrm>
            <a:off x="6373392" y="2090427"/>
            <a:ext cx="5363339" cy="29637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B2B026-0809-497A-BCF3-AF9AC8083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5" t="45864" r="77557" b="38020"/>
          <a:stretch/>
        </p:blipFill>
        <p:spPr>
          <a:xfrm>
            <a:off x="2127197" y="1259787"/>
            <a:ext cx="3255258" cy="312493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05BDF0-FEF7-4087-B47F-8D92CBE65F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8" t="38038" r="74412" b="38020"/>
          <a:stretch/>
        </p:blipFill>
        <p:spPr>
          <a:xfrm>
            <a:off x="2551267" y="4452818"/>
            <a:ext cx="2734509" cy="22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90" y="28368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71581" y="366687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Ventrodorsal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00BA07E-A50A-4543-A4CA-BECBD136A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25" t="46444" r="24013" b="33192"/>
          <a:stretch/>
        </p:blipFill>
        <p:spPr>
          <a:xfrm>
            <a:off x="1721513" y="2065808"/>
            <a:ext cx="4866748" cy="2021640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C331BD7B-A322-4ACE-8773-B8DB7F91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20" y="4155827"/>
            <a:ext cx="4122968" cy="260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F2CDD0F-786B-490A-8755-189A2C7E2212}"/>
              </a:ext>
            </a:extLst>
          </p:cNvPr>
          <p:cNvCxnSpPr>
            <a:cxnSpLocks/>
          </p:cNvCxnSpPr>
          <p:nvPr/>
        </p:nvCxnSpPr>
        <p:spPr>
          <a:xfrm flipH="1">
            <a:off x="7536160" y="4725144"/>
            <a:ext cx="134249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4119192-E01B-4056-AFDB-03408FD610B8}"/>
              </a:ext>
            </a:extLst>
          </p:cNvPr>
          <p:cNvCxnSpPr>
            <a:cxnSpLocks/>
          </p:cNvCxnSpPr>
          <p:nvPr/>
        </p:nvCxnSpPr>
        <p:spPr>
          <a:xfrm>
            <a:off x="4223792" y="1916832"/>
            <a:ext cx="0" cy="53746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296B93E-B708-49B3-84D0-515E36B8FD06}"/>
              </a:ext>
            </a:extLst>
          </p:cNvPr>
          <p:cNvCxnSpPr>
            <a:cxnSpLocks/>
          </p:cNvCxnSpPr>
          <p:nvPr/>
        </p:nvCxnSpPr>
        <p:spPr>
          <a:xfrm flipV="1">
            <a:off x="7824192" y="5733256"/>
            <a:ext cx="0" cy="57606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482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15" y="20371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25806" y="161816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Ventrodorsal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7" t="30141" r="37841" b="21336"/>
          <a:stretch/>
        </p:blipFill>
        <p:spPr bwMode="auto">
          <a:xfrm>
            <a:off x="1612738" y="1829356"/>
            <a:ext cx="4213998" cy="393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42920CE-FE84-45B7-8E7E-C9ECFE97D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25" t="46444" r="24013" b="33192"/>
          <a:stretch/>
        </p:blipFill>
        <p:spPr>
          <a:xfrm>
            <a:off x="6634887" y="3032063"/>
            <a:ext cx="4516210" cy="1876027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B2BD645-7023-47F0-ADC7-F9B5035FAE21}"/>
              </a:ext>
            </a:extLst>
          </p:cNvPr>
          <p:cNvCxnSpPr>
            <a:cxnSpLocks/>
          </p:cNvCxnSpPr>
          <p:nvPr/>
        </p:nvCxnSpPr>
        <p:spPr>
          <a:xfrm>
            <a:off x="8892992" y="2630818"/>
            <a:ext cx="0" cy="65678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5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62" y="30980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20927" y="319517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Dorsoventral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91285C9-40EF-42D2-B915-C755BAE40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25" t="26134" r="24013" b="52831"/>
          <a:stretch/>
        </p:blipFill>
        <p:spPr>
          <a:xfrm>
            <a:off x="1229252" y="3069492"/>
            <a:ext cx="4866748" cy="2088232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A8DD793B-7041-4FD9-B914-4BA17B9B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0" y="2775139"/>
            <a:ext cx="4393264" cy="277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874152-B67B-4B12-AB9C-D38579E28E74}"/>
              </a:ext>
            </a:extLst>
          </p:cNvPr>
          <p:cNvCxnSpPr>
            <a:cxnSpLocks/>
          </p:cNvCxnSpPr>
          <p:nvPr/>
        </p:nvCxnSpPr>
        <p:spPr>
          <a:xfrm>
            <a:off x="8143146" y="4538803"/>
            <a:ext cx="1403507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B05A47B-0CFC-4105-9894-5D17A8C00968}"/>
              </a:ext>
            </a:extLst>
          </p:cNvPr>
          <p:cNvCxnSpPr>
            <a:cxnSpLocks/>
          </p:cNvCxnSpPr>
          <p:nvPr/>
        </p:nvCxnSpPr>
        <p:spPr>
          <a:xfrm>
            <a:off x="3975612" y="2877911"/>
            <a:ext cx="0" cy="53408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38FB169-B3B6-4A6E-878C-12110C3D80CF}"/>
              </a:ext>
            </a:extLst>
          </p:cNvPr>
          <p:cNvCxnSpPr>
            <a:cxnSpLocks/>
          </p:cNvCxnSpPr>
          <p:nvPr/>
        </p:nvCxnSpPr>
        <p:spPr>
          <a:xfrm>
            <a:off x="8366437" y="2954627"/>
            <a:ext cx="0" cy="64807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043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96" y="26473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240887" y="350587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Dorsoventral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0" t="30946" r="5289" b="21875"/>
          <a:stretch/>
        </p:blipFill>
        <p:spPr bwMode="auto">
          <a:xfrm>
            <a:off x="2234686" y="2061687"/>
            <a:ext cx="4121001" cy="3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07E75E-9B12-4CB1-A23D-D912C3C14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3" t="28726" r="72050" b="40416"/>
          <a:stretch/>
        </p:blipFill>
        <p:spPr>
          <a:xfrm>
            <a:off x="7284109" y="2605666"/>
            <a:ext cx="4226005" cy="2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5" y="376672"/>
            <a:ext cx="8820982" cy="100811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60" y="1418765"/>
            <a:ext cx="7010680" cy="4248472"/>
          </a:xfrm>
          <a:prstGeom prst="rect">
            <a:avLst/>
          </a:prstGeom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1872061" y="34269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Produção de RX</a:t>
            </a:r>
          </a:p>
        </p:txBody>
      </p:sp>
    </p:spTree>
    <p:extLst>
      <p:ext uri="{BB962C8B-B14F-4D97-AF65-F5344CB8AC3E}">
        <p14:creationId xmlns:p14="http://schemas.microsoft.com/office/powerpoint/2010/main" val="44320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35" y="31249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296681" y="362837"/>
            <a:ext cx="8507289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A0D21FF-F33B-4624-AB06-1C6AB7977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75" t="40510" r="25599" b="16384"/>
          <a:stretch/>
        </p:blipFill>
        <p:spPr>
          <a:xfrm>
            <a:off x="6707172" y="1940718"/>
            <a:ext cx="4253645" cy="42552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059ED3-168C-48E9-8ECF-3C5070EB8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0" t="47253" r="35353" b="6861"/>
          <a:stretch/>
        </p:blipFill>
        <p:spPr>
          <a:xfrm>
            <a:off x="1830372" y="2488540"/>
            <a:ext cx="4108636" cy="3159642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64E7515-1ABD-4815-A341-6A43236F219B}"/>
              </a:ext>
            </a:extLst>
          </p:cNvPr>
          <p:cNvCxnSpPr/>
          <p:nvPr/>
        </p:nvCxnSpPr>
        <p:spPr>
          <a:xfrm>
            <a:off x="8448831" y="4515024"/>
            <a:ext cx="0" cy="1440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C650DD9-140C-4BC0-8467-6A39710BAC08}"/>
              </a:ext>
            </a:extLst>
          </p:cNvPr>
          <p:cNvCxnSpPr>
            <a:cxnSpLocks/>
          </p:cNvCxnSpPr>
          <p:nvPr/>
        </p:nvCxnSpPr>
        <p:spPr>
          <a:xfrm flipH="1">
            <a:off x="7656744" y="5196882"/>
            <a:ext cx="64708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DDDB60-8280-4C7C-9C70-1CCBADC6D949}"/>
              </a:ext>
            </a:extLst>
          </p:cNvPr>
          <p:cNvCxnSpPr>
            <a:cxnSpLocks/>
          </p:cNvCxnSpPr>
          <p:nvPr/>
        </p:nvCxnSpPr>
        <p:spPr>
          <a:xfrm flipH="1">
            <a:off x="8879898" y="5196882"/>
            <a:ext cx="67053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48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49" y="238958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56526" y="238958"/>
            <a:ext cx="8507289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7" t="15548" r="14348" b="57004"/>
          <a:stretch/>
        </p:blipFill>
        <p:spPr bwMode="auto">
          <a:xfrm>
            <a:off x="3171702" y="1711478"/>
            <a:ext cx="3694874" cy="423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F7F52E4-C5A2-4668-B604-A10C6816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7" y="1711478"/>
            <a:ext cx="1944165" cy="436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4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98" y="233158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342312" y="215559"/>
            <a:ext cx="6302708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F113CE-4000-4080-9BC0-E19ECADD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49" y="2208727"/>
            <a:ext cx="311866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706136-0189-49AF-B162-6C66D263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05" y="2327868"/>
            <a:ext cx="4016507" cy="30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F0CADBC-E7BC-41CF-92F3-090E53315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75" t="40510" r="25599" b="16384"/>
          <a:stretch/>
        </p:blipFill>
        <p:spPr>
          <a:xfrm>
            <a:off x="9149660" y="2440303"/>
            <a:ext cx="2960510" cy="296165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E99659A-0AD9-4063-A4D7-1C614C091949}"/>
              </a:ext>
            </a:extLst>
          </p:cNvPr>
          <p:cNvCxnSpPr>
            <a:cxnSpLocks/>
          </p:cNvCxnSpPr>
          <p:nvPr/>
        </p:nvCxnSpPr>
        <p:spPr>
          <a:xfrm>
            <a:off x="10309043" y="3559704"/>
            <a:ext cx="0" cy="170164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A39CEAD-0623-4CC6-B63A-8E8BB50A787F}"/>
              </a:ext>
            </a:extLst>
          </p:cNvPr>
          <p:cNvCxnSpPr>
            <a:cxnSpLocks/>
          </p:cNvCxnSpPr>
          <p:nvPr/>
        </p:nvCxnSpPr>
        <p:spPr>
          <a:xfrm>
            <a:off x="11291951" y="4248766"/>
            <a:ext cx="6890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8476D7B2-6654-4FD1-B46A-8018CBE4E7F3}"/>
              </a:ext>
            </a:extLst>
          </p:cNvPr>
          <p:cNvCxnSpPr>
            <a:cxnSpLocks/>
          </p:cNvCxnSpPr>
          <p:nvPr/>
        </p:nvCxnSpPr>
        <p:spPr>
          <a:xfrm>
            <a:off x="10083757" y="4645969"/>
            <a:ext cx="63423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469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62" y="40466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298862" y="509226"/>
            <a:ext cx="8507289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EC8A777-59F9-4C88-9940-111F2FF0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69" y="2169155"/>
            <a:ext cx="1627564" cy="389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67998465-1895-4CD8-8A7C-1ECBE59C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13" y="2169155"/>
            <a:ext cx="1946599" cy="382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7BFBBC8D-C81F-4323-8208-38D4580C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99" y="2542278"/>
            <a:ext cx="4016507" cy="30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354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66" y="214604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34181" y="249035"/>
            <a:ext cx="8507289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Flexionada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85DA32C-932D-4F65-89BE-60FD2690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47" y="4068361"/>
            <a:ext cx="28289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56F85A8-39E0-47E3-BC6E-6C40D83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699440"/>
            <a:ext cx="2873591" cy="218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0A3EE69-97A1-409B-A6A1-78510986E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72" y="1554066"/>
            <a:ext cx="29718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489B1861-DB9A-4EA7-8C24-8F09BC3A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69" y="4198526"/>
            <a:ext cx="2873591" cy="222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947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14" y="190986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312114" y="189815"/>
            <a:ext cx="8507289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Flexionada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DFECFA1-75BA-427B-B559-2B4F555D5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2" t="44348" r="76740" b="37730"/>
          <a:stretch/>
        </p:blipFill>
        <p:spPr>
          <a:xfrm>
            <a:off x="2476126" y="2204865"/>
            <a:ext cx="3762913" cy="313576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CC68C8D-548E-4FA2-8544-3391973D1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0" t="16140" r="75987" b="38020"/>
          <a:stretch/>
        </p:blipFill>
        <p:spPr>
          <a:xfrm>
            <a:off x="7346119" y="1519267"/>
            <a:ext cx="2772800" cy="48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9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59" y="11663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933190" y="129833"/>
            <a:ext cx="5238584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Mediolateral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90°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7235819-AE2E-4AAF-A58F-BBD02CFA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6" t="23644" r="74732" b="56898"/>
          <a:stretch/>
        </p:blipFill>
        <p:spPr>
          <a:xfrm>
            <a:off x="6888098" y="1979578"/>
            <a:ext cx="3187588" cy="392634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AC7CABC-34CC-4490-B9FE-03E432568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78" t="23499" r="42913" b="7980"/>
          <a:stretch/>
        </p:blipFill>
        <p:spPr>
          <a:xfrm>
            <a:off x="2896999" y="1413294"/>
            <a:ext cx="3199001" cy="53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51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46" y="20536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06537" y="249289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Craniocaudal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41260" r="76971" b="8081"/>
          <a:stretch/>
        </p:blipFill>
        <p:spPr bwMode="auto">
          <a:xfrm>
            <a:off x="2761495" y="1643918"/>
            <a:ext cx="2376264" cy="43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40543D6-7333-47E1-A919-09FAF4905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30390" r="52362" b="6580"/>
          <a:stretch/>
        </p:blipFill>
        <p:spPr>
          <a:xfrm>
            <a:off x="6392441" y="2262375"/>
            <a:ext cx="4240063" cy="3329096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A5FFDF2-EBA4-4ACE-8B0B-1CB7BE77F13B}"/>
              </a:ext>
            </a:extLst>
          </p:cNvPr>
          <p:cNvCxnSpPr>
            <a:cxnSpLocks/>
          </p:cNvCxnSpPr>
          <p:nvPr/>
        </p:nvCxnSpPr>
        <p:spPr>
          <a:xfrm>
            <a:off x="8040215" y="3359223"/>
            <a:ext cx="0" cy="1440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7C1F8F9-EA41-4C52-B5AE-64AC02EAD91D}"/>
              </a:ext>
            </a:extLst>
          </p:cNvPr>
          <p:cNvCxnSpPr>
            <a:cxnSpLocks/>
          </p:cNvCxnSpPr>
          <p:nvPr/>
        </p:nvCxnSpPr>
        <p:spPr>
          <a:xfrm>
            <a:off x="8040215" y="4583359"/>
            <a:ext cx="64905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16E3DB0-6A48-4055-B088-3B1CE7826BAE}"/>
              </a:ext>
            </a:extLst>
          </p:cNvPr>
          <p:cNvCxnSpPr>
            <a:cxnSpLocks/>
          </p:cNvCxnSpPr>
          <p:nvPr/>
        </p:nvCxnSpPr>
        <p:spPr>
          <a:xfrm>
            <a:off x="6691387" y="4151311"/>
            <a:ext cx="86409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674E5D-FA78-4BFD-9F22-030999B81A2D}"/>
              </a:ext>
            </a:extLst>
          </p:cNvPr>
          <p:cNvSpPr txBox="1"/>
          <p:nvPr/>
        </p:nvSpPr>
        <p:spPr>
          <a:xfrm>
            <a:off x="6096000" y="2347188"/>
            <a:ext cx="273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Cranial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D70C8CB-58CE-4A54-90D2-57E03C7B2002}"/>
              </a:ext>
            </a:extLst>
          </p:cNvPr>
          <p:cNvSpPr txBox="1"/>
          <p:nvPr/>
        </p:nvSpPr>
        <p:spPr>
          <a:xfrm>
            <a:off x="9624390" y="2927175"/>
            <a:ext cx="108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Caudal</a:t>
            </a:r>
          </a:p>
        </p:txBody>
      </p:sp>
    </p:spTree>
    <p:extLst>
      <p:ext uri="{BB962C8B-B14F-4D97-AF65-F5344CB8AC3E}">
        <p14:creationId xmlns:p14="http://schemas.microsoft.com/office/powerpoint/2010/main" val="2201701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1" y="26006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29272" y="196228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Craniocaudal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41260" r="66116" b="8081"/>
          <a:stretch/>
        </p:blipFill>
        <p:spPr bwMode="auto">
          <a:xfrm>
            <a:off x="5927530" y="2148615"/>
            <a:ext cx="1633084" cy="43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4D3BC79-D921-4DAC-AA56-1385E5CB5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37" t="50000" r="22438" b="10781"/>
          <a:stretch/>
        </p:blipFill>
        <p:spPr>
          <a:xfrm>
            <a:off x="1575221" y="2473779"/>
            <a:ext cx="3983774" cy="29354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832449-4505-467F-AFCC-807FF6F22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0" t="30390" r="52362" b="6580"/>
          <a:stretch/>
        </p:blipFill>
        <p:spPr>
          <a:xfrm>
            <a:off x="8155627" y="2631270"/>
            <a:ext cx="3831749" cy="2881634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3279780-4ACD-4BED-B744-186280EBD298}"/>
              </a:ext>
            </a:extLst>
          </p:cNvPr>
          <p:cNvCxnSpPr>
            <a:cxnSpLocks/>
          </p:cNvCxnSpPr>
          <p:nvPr/>
        </p:nvCxnSpPr>
        <p:spPr>
          <a:xfrm>
            <a:off x="9539102" y="3517987"/>
            <a:ext cx="0" cy="12465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2903D2B-48BA-435C-A974-061B7D62ECF1}"/>
              </a:ext>
            </a:extLst>
          </p:cNvPr>
          <p:cNvCxnSpPr>
            <a:cxnSpLocks/>
          </p:cNvCxnSpPr>
          <p:nvPr/>
        </p:nvCxnSpPr>
        <p:spPr>
          <a:xfrm>
            <a:off x="9702965" y="3691696"/>
            <a:ext cx="36853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6F796701-8E68-47A9-97AC-12F67CB5E4A0}"/>
              </a:ext>
            </a:extLst>
          </p:cNvPr>
          <p:cNvCxnSpPr>
            <a:cxnSpLocks/>
          </p:cNvCxnSpPr>
          <p:nvPr/>
        </p:nvCxnSpPr>
        <p:spPr>
          <a:xfrm>
            <a:off x="8258856" y="3712540"/>
            <a:ext cx="490638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311F86-028B-44EB-B2EF-BC194DAA3782}"/>
              </a:ext>
            </a:extLst>
          </p:cNvPr>
          <p:cNvSpPr txBox="1"/>
          <p:nvPr/>
        </p:nvSpPr>
        <p:spPr>
          <a:xfrm>
            <a:off x="7972651" y="2473779"/>
            <a:ext cx="155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Cranial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64BE0CD-C2AA-41F0-A93B-9B1CD63270DA}"/>
              </a:ext>
            </a:extLst>
          </p:cNvPr>
          <p:cNvSpPr txBox="1"/>
          <p:nvPr/>
        </p:nvSpPr>
        <p:spPr>
          <a:xfrm>
            <a:off x="9927843" y="2920476"/>
            <a:ext cx="11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Caudal</a:t>
            </a:r>
          </a:p>
        </p:txBody>
      </p:sp>
    </p:spTree>
    <p:extLst>
      <p:ext uri="{BB962C8B-B14F-4D97-AF65-F5344CB8AC3E}">
        <p14:creationId xmlns:p14="http://schemas.microsoft.com/office/powerpoint/2010/main" val="3181513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37" y="27002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258888" y="287012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Craniocaudal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t="15548" r="63030" b="65385"/>
          <a:stretch/>
        </p:blipFill>
        <p:spPr bwMode="auto">
          <a:xfrm>
            <a:off x="1044306" y="3074329"/>
            <a:ext cx="4937428" cy="205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25668EE-5356-4FFE-9588-90BBBE9CE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30390" r="52362" b="6580"/>
          <a:stretch/>
        </p:blipFill>
        <p:spPr>
          <a:xfrm>
            <a:off x="6588876" y="2090096"/>
            <a:ext cx="4865772" cy="3820373"/>
          </a:xfrm>
          <a:prstGeom prst="rect">
            <a:avLst/>
          </a:prstGeo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99DF39E-F11A-48F2-BB52-E891DA52BC57}"/>
              </a:ext>
            </a:extLst>
          </p:cNvPr>
          <p:cNvCxnSpPr>
            <a:cxnSpLocks/>
          </p:cNvCxnSpPr>
          <p:nvPr/>
        </p:nvCxnSpPr>
        <p:spPr>
          <a:xfrm>
            <a:off x="10488488" y="3223255"/>
            <a:ext cx="0" cy="165268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E0B2A92-AD37-4CEB-875E-FB5AF3D2C51A}"/>
              </a:ext>
            </a:extLst>
          </p:cNvPr>
          <p:cNvCxnSpPr>
            <a:cxnSpLocks/>
          </p:cNvCxnSpPr>
          <p:nvPr/>
        </p:nvCxnSpPr>
        <p:spPr>
          <a:xfrm>
            <a:off x="10609809" y="4190932"/>
            <a:ext cx="7380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D7D2546-C37D-4BC1-A7C1-AFC3DC70C8E3}"/>
              </a:ext>
            </a:extLst>
          </p:cNvPr>
          <p:cNvCxnSpPr>
            <a:cxnSpLocks/>
          </p:cNvCxnSpPr>
          <p:nvPr/>
        </p:nvCxnSpPr>
        <p:spPr>
          <a:xfrm>
            <a:off x="8720819" y="4378356"/>
            <a:ext cx="98253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CC6478-8F93-451F-9E44-636BD2E5D054}"/>
              </a:ext>
            </a:extLst>
          </p:cNvPr>
          <p:cNvSpPr txBox="1"/>
          <p:nvPr/>
        </p:nvSpPr>
        <p:spPr>
          <a:xfrm>
            <a:off x="6100723" y="2400370"/>
            <a:ext cx="311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Cranial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E8708A6-3C4C-4FD1-8F43-5273D6AC70D5}"/>
              </a:ext>
            </a:extLst>
          </p:cNvPr>
          <p:cNvSpPr txBox="1"/>
          <p:nvPr/>
        </p:nvSpPr>
        <p:spPr>
          <a:xfrm>
            <a:off x="9820825" y="2754896"/>
            <a:ext cx="122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Caudal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7B3D876-AD30-4E92-9219-548A42F7D994}"/>
              </a:ext>
            </a:extLst>
          </p:cNvPr>
          <p:cNvCxnSpPr>
            <a:cxnSpLocks/>
          </p:cNvCxnSpPr>
          <p:nvPr/>
        </p:nvCxnSpPr>
        <p:spPr>
          <a:xfrm>
            <a:off x="3426334" y="5103050"/>
            <a:ext cx="166993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0C5A8A68-60D9-4168-94B6-96CFACA7D0F0}"/>
              </a:ext>
            </a:extLst>
          </p:cNvPr>
          <p:cNvCxnSpPr>
            <a:cxnSpLocks/>
          </p:cNvCxnSpPr>
          <p:nvPr/>
        </p:nvCxnSpPr>
        <p:spPr>
          <a:xfrm>
            <a:off x="4511824" y="3371488"/>
            <a:ext cx="0" cy="67811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93" y="928280"/>
            <a:ext cx="6377853" cy="3864978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6520413" y="2132856"/>
            <a:ext cx="1224136" cy="5296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Menos 2"/>
          <p:cNvSpPr/>
          <p:nvPr/>
        </p:nvSpPr>
        <p:spPr>
          <a:xfrm>
            <a:off x="7680176" y="2060848"/>
            <a:ext cx="432048" cy="144016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500835" y="3296621"/>
            <a:ext cx="1368362" cy="75075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939997" y="5089272"/>
            <a:ext cx="4818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Quando aquecido a altas temperaturas</a:t>
            </a:r>
          </a:p>
          <a:p>
            <a:r>
              <a:rPr lang="pt-BR" sz="2000" dirty="0"/>
              <a:t>Gerar elétrons -</a:t>
            </a:r>
          </a:p>
        </p:txBody>
      </p:sp>
      <p:sp>
        <p:nvSpPr>
          <p:cNvPr id="14" name="Raio 13"/>
          <p:cNvSpPr/>
          <p:nvPr/>
        </p:nvSpPr>
        <p:spPr>
          <a:xfrm rot="10519095">
            <a:off x="7929843" y="4035442"/>
            <a:ext cx="971616" cy="864096"/>
          </a:xfrm>
          <a:prstGeom prst="lightningBol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5491569" y="27809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874689" y="292842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759607" y="32977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059996" y="2559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676876" y="23744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463262" y="3296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148459" y="240482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116928" y="29802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6130221" y="339556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e-</a:t>
            </a:r>
          </a:p>
        </p:txBody>
      </p:sp>
      <p:sp>
        <p:nvSpPr>
          <p:cNvPr id="25" name="Elipse 24"/>
          <p:cNvSpPr/>
          <p:nvPr/>
        </p:nvSpPr>
        <p:spPr>
          <a:xfrm>
            <a:off x="4349307" y="3494105"/>
            <a:ext cx="1297652" cy="5415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Mais 25"/>
          <p:cNvSpPr/>
          <p:nvPr/>
        </p:nvSpPr>
        <p:spPr>
          <a:xfrm>
            <a:off x="4223792" y="3937156"/>
            <a:ext cx="324036" cy="28637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923266" y="5733256"/>
            <a:ext cx="8025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Que através de um diferencial de potencial serão </a:t>
            </a:r>
            <a:r>
              <a:rPr lang="pt-BR" sz="2000" dirty="0" err="1"/>
              <a:t>atraidos</a:t>
            </a:r>
            <a:r>
              <a:rPr lang="pt-BR" sz="2000" dirty="0"/>
              <a:t> para o ânodo +</a:t>
            </a:r>
          </a:p>
          <a:p>
            <a:r>
              <a:rPr lang="pt-BR" sz="2000" dirty="0"/>
              <a:t>Fótons de RX</a:t>
            </a:r>
          </a:p>
        </p:txBody>
      </p:sp>
    </p:spTree>
    <p:extLst>
      <p:ext uri="{BB962C8B-B14F-4D97-AF65-F5344CB8AC3E}">
        <p14:creationId xmlns:p14="http://schemas.microsoft.com/office/powerpoint/2010/main" val="14057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3" grpId="0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49" y="209203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30240" y="12853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Craniocaudal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1" t="26204" r="10214" b="21121"/>
          <a:stretch/>
        </p:blipFill>
        <p:spPr bwMode="auto">
          <a:xfrm>
            <a:off x="1637485" y="1739522"/>
            <a:ext cx="430605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E622E84-669E-415F-895F-27B1056EB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1" t="37563" r="52362" b="14983"/>
          <a:stretch/>
        </p:blipFill>
        <p:spPr>
          <a:xfrm>
            <a:off x="7384317" y="1241646"/>
            <a:ext cx="3240360" cy="24395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D52D3A6-A1FB-43DD-85AF-91126C93E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0" t="30390" r="52362" b="6580"/>
          <a:stretch/>
        </p:blipFill>
        <p:spPr>
          <a:xfrm>
            <a:off x="7384317" y="3866886"/>
            <a:ext cx="3771214" cy="2960978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ACAA8CE-99F6-4FA8-991C-2FAD9F039CA0}"/>
              </a:ext>
            </a:extLst>
          </p:cNvPr>
          <p:cNvCxnSpPr>
            <a:cxnSpLocks/>
          </p:cNvCxnSpPr>
          <p:nvPr/>
        </p:nvCxnSpPr>
        <p:spPr>
          <a:xfrm>
            <a:off x="10484714" y="4970676"/>
            <a:ext cx="0" cy="9895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C9B41BE-344A-4600-9CDD-F5F89885678C}"/>
              </a:ext>
            </a:extLst>
          </p:cNvPr>
          <p:cNvCxnSpPr>
            <a:cxnSpLocks/>
          </p:cNvCxnSpPr>
          <p:nvPr/>
        </p:nvCxnSpPr>
        <p:spPr>
          <a:xfrm>
            <a:off x="10592658" y="5465455"/>
            <a:ext cx="534363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E28C3A1-088E-481F-BE41-835840860CAD}"/>
              </a:ext>
            </a:extLst>
          </p:cNvPr>
          <p:cNvCxnSpPr>
            <a:cxnSpLocks/>
          </p:cNvCxnSpPr>
          <p:nvPr/>
        </p:nvCxnSpPr>
        <p:spPr>
          <a:xfrm>
            <a:off x="9027130" y="5521322"/>
            <a:ext cx="71140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9D0D59-C9E7-4764-B69B-346102EAFCDF}"/>
              </a:ext>
            </a:extLst>
          </p:cNvPr>
          <p:cNvSpPr txBox="1"/>
          <p:nvPr/>
        </p:nvSpPr>
        <p:spPr>
          <a:xfrm>
            <a:off x="6774348" y="4502754"/>
            <a:ext cx="22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Cranial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625389-3C2C-4EA1-8C9C-A273F0286129}"/>
              </a:ext>
            </a:extLst>
          </p:cNvPr>
          <p:cNvSpPr txBox="1"/>
          <p:nvPr/>
        </p:nvSpPr>
        <p:spPr>
          <a:xfrm>
            <a:off x="10359729" y="4502754"/>
            <a:ext cx="153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Caudal</a:t>
            </a:r>
          </a:p>
        </p:txBody>
      </p:sp>
    </p:spTree>
    <p:extLst>
      <p:ext uri="{BB962C8B-B14F-4D97-AF65-F5344CB8AC3E}">
        <p14:creationId xmlns:p14="http://schemas.microsoft.com/office/powerpoint/2010/main" val="1634492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79" y="18179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378866" y="218341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Caudocranial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1035DBB-41F8-407D-AECD-6A9B2BD01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5848" r="35825" b="21986"/>
          <a:stretch/>
        </p:blipFill>
        <p:spPr>
          <a:xfrm>
            <a:off x="1802634" y="2395618"/>
            <a:ext cx="4237095" cy="311103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EF02BC1-8807-4D0B-B38A-85C00B888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30390" r="52362" b="6580"/>
          <a:stretch/>
        </p:blipFill>
        <p:spPr>
          <a:xfrm>
            <a:off x="6892386" y="2106777"/>
            <a:ext cx="4330215" cy="339987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74D44D6-EBDA-40CE-B3A6-AF20C99FDD01}"/>
              </a:ext>
            </a:extLst>
          </p:cNvPr>
          <p:cNvCxnSpPr>
            <a:cxnSpLocks/>
          </p:cNvCxnSpPr>
          <p:nvPr/>
        </p:nvCxnSpPr>
        <p:spPr>
          <a:xfrm>
            <a:off x="7968153" y="3478531"/>
            <a:ext cx="0" cy="1102597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89426C5-7282-4886-A599-56BFCAC783F9}"/>
              </a:ext>
            </a:extLst>
          </p:cNvPr>
          <p:cNvCxnSpPr>
            <a:cxnSpLocks/>
          </p:cNvCxnSpPr>
          <p:nvPr/>
        </p:nvCxnSpPr>
        <p:spPr>
          <a:xfrm flipH="1">
            <a:off x="7260314" y="4029829"/>
            <a:ext cx="504056" cy="297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739286D-BCAC-4B58-B0DA-01E0FE5DBD3D}"/>
              </a:ext>
            </a:extLst>
          </p:cNvPr>
          <p:cNvCxnSpPr>
            <a:cxnSpLocks/>
          </p:cNvCxnSpPr>
          <p:nvPr/>
        </p:nvCxnSpPr>
        <p:spPr>
          <a:xfrm flipH="1">
            <a:off x="8515579" y="4065461"/>
            <a:ext cx="54191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C203EB-A36D-4C42-A194-9AB7318FE7B7}"/>
              </a:ext>
            </a:extLst>
          </p:cNvPr>
          <p:cNvSpPr txBox="1"/>
          <p:nvPr/>
        </p:nvSpPr>
        <p:spPr>
          <a:xfrm>
            <a:off x="6966529" y="3252604"/>
            <a:ext cx="258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Cranial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77986F3-9643-4CD2-9AB9-0783C2AC8261}"/>
              </a:ext>
            </a:extLst>
          </p:cNvPr>
          <p:cNvSpPr txBox="1"/>
          <p:nvPr/>
        </p:nvSpPr>
        <p:spPr>
          <a:xfrm>
            <a:off x="8259883" y="3293865"/>
            <a:ext cx="17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Caudal</a:t>
            </a:r>
          </a:p>
        </p:txBody>
      </p:sp>
    </p:spTree>
    <p:extLst>
      <p:ext uri="{BB962C8B-B14F-4D97-AF65-F5344CB8AC3E}">
        <p14:creationId xmlns:p14="http://schemas.microsoft.com/office/powerpoint/2010/main" val="2085322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20" y="103203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95711" y="53733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Caudocranial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53081" r="67405" b="21102"/>
          <a:stretch/>
        </p:blipFill>
        <p:spPr bwMode="auto">
          <a:xfrm>
            <a:off x="2281763" y="1542259"/>
            <a:ext cx="3757936" cy="266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20461" r="67405" b="48428"/>
          <a:stretch/>
        </p:blipFill>
        <p:spPr bwMode="auto">
          <a:xfrm>
            <a:off x="7580608" y="1970306"/>
            <a:ext cx="3757935" cy="32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32BAA06-AFFB-4AA6-B048-29A7A2F8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02" y="4575555"/>
            <a:ext cx="3356197" cy="185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479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91" y="95330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72882" y="5313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Dorsopalmar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BA63C3C-8BA8-4E5B-B3B7-387EE439E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0" t="48069" r="46521" b="21941"/>
          <a:stretch/>
        </p:blipFill>
        <p:spPr>
          <a:xfrm>
            <a:off x="1583832" y="1905499"/>
            <a:ext cx="1787165" cy="33670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7FAF543-36F9-4AD5-B1CC-00921D54D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1790" r="34250" b="23456"/>
          <a:stretch/>
        </p:blipFill>
        <p:spPr>
          <a:xfrm>
            <a:off x="3696520" y="1749709"/>
            <a:ext cx="4630746" cy="3522811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3FC8F04-BF19-4C0E-9DA4-BB48E2C1A902}"/>
              </a:ext>
            </a:extLst>
          </p:cNvPr>
          <p:cNvCxnSpPr>
            <a:cxnSpLocks/>
          </p:cNvCxnSpPr>
          <p:nvPr/>
        </p:nvCxnSpPr>
        <p:spPr>
          <a:xfrm>
            <a:off x="5783305" y="3996271"/>
            <a:ext cx="0" cy="81456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49194EC-23AA-4070-BCFF-869D983794EE}"/>
              </a:ext>
            </a:extLst>
          </p:cNvPr>
          <p:cNvCxnSpPr>
            <a:cxnSpLocks/>
          </p:cNvCxnSpPr>
          <p:nvPr/>
        </p:nvCxnSpPr>
        <p:spPr>
          <a:xfrm>
            <a:off x="5879767" y="4403553"/>
            <a:ext cx="344953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67AAAF2-42A4-4E24-B8C1-2702E8112828}"/>
              </a:ext>
            </a:extLst>
          </p:cNvPr>
          <p:cNvCxnSpPr>
            <a:cxnSpLocks/>
          </p:cNvCxnSpPr>
          <p:nvPr/>
        </p:nvCxnSpPr>
        <p:spPr>
          <a:xfrm>
            <a:off x="5085723" y="4418283"/>
            <a:ext cx="37271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30F11148-E316-B446-7619-11DD7FD2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4" t="40839" r="26396" b="7846"/>
          <a:stretch/>
        </p:blipFill>
        <p:spPr bwMode="auto">
          <a:xfrm>
            <a:off x="8652789" y="1923227"/>
            <a:ext cx="3354008" cy="317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034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59" y="182808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58440" y="166457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Dorsoplantar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DDDD966-6C7B-4F82-A4B6-30E15FF02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4" r="17870"/>
          <a:stretch/>
        </p:blipFill>
        <p:spPr bwMode="auto">
          <a:xfrm>
            <a:off x="1477942" y="2400620"/>
            <a:ext cx="2332383" cy="303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5DB841B-C911-4EE1-8525-F8D193144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1790" r="34250" b="23456"/>
          <a:stretch/>
        </p:blipFill>
        <p:spPr>
          <a:xfrm>
            <a:off x="4060923" y="2257106"/>
            <a:ext cx="4366949" cy="3322129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0D05C1F-A62D-49B9-A22F-DBDF60EB19A1}"/>
              </a:ext>
            </a:extLst>
          </p:cNvPr>
          <p:cNvCxnSpPr>
            <a:cxnSpLocks/>
          </p:cNvCxnSpPr>
          <p:nvPr/>
        </p:nvCxnSpPr>
        <p:spPr>
          <a:xfrm>
            <a:off x="7479664" y="3918170"/>
            <a:ext cx="0" cy="1102597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CE9BBEF-77E4-48AD-9564-164EB7F01D7D}"/>
              </a:ext>
            </a:extLst>
          </p:cNvPr>
          <p:cNvCxnSpPr>
            <a:cxnSpLocks/>
          </p:cNvCxnSpPr>
          <p:nvPr/>
        </p:nvCxnSpPr>
        <p:spPr>
          <a:xfrm>
            <a:off x="6772841" y="4731254"/>
            <a:ext cx="385961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90511D8-4F9D-4A34-8286-843DE573B1D7}"/>
              </a:ext>
            </a:extLst>
          </p:cNvPr>
          <p:cNvCxnSpPr>
            <a:cxnSpLocks/>
          </p:cNvCxnSpPr>
          <p:nvPr/>
        </p:nvCxnSpPr>
        <p:spPr>
          <a:xfrm>
            <a:off x="7620689" y="4731254"/>
            <a:ext cx="360041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430B6FE3-56B4-E1BD-EE4A-38D162EEB5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8" t="15667" r="76541" b="58254"/>
          <a:stretch/>
        </p:blipFill>
        <p:spPr>
          <a:xfrm>
            <a:off x="8678470" y="2109124"/>
            <a:ext cx="3312368" cy="38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4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505" y="194597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446196" y="263628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 obliqua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565906F-1F24-4588-B361-3F580B5BE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2" t="51372" r="56975" b="17785"/>
          <a:stretch/>
        </p:blipFill>
        <p:spPr>
          <a:xfrm>
            <a:off x="2322783" y="1863877"/>
            <a:ext cx="2847873" cy="388465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EB3C5CE-35CB-4F38-8F20-095195D5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1790" r="34250" b="23456"/>
          <a:stretch/>
        </p:blipFill>
        <p:spPr>
          <a:xfrm>
            <a:off x="6060131" y="1938063"/>
            <a:ext cx="4911356" cy="37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8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8" y="17985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515039" y="179852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 obliqua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64619" r="59653" b="5209"/>
          <a:stretch/>
        </p:blipFill>
        <p:spPr bwMode="auto">
          <a:xfrm>
            <a:off x="6789395" y="2725076"/>
            <a:ext cx="4558085" cy="23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23096" r="66035" b="41296"/>
          <a:stretch/>
        </p:blipFill>
        <p:spPr bwMode="auto">
          <a:xfrm rot="5400000">
            <a:off x="2572075" y="2200160"/>
            <a:ext cx="2933327" cy="335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42" y="132333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184342" y="76456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Rostrocaudal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AE73E6-0B5A-4273-938C-25DCA2747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15" t="26189" r="16138" b="22797"/>
          <a:stretch/>
        </p:blipFill>
        <p:spPr>
          <a:xfrm>
            <a:off x="4640003" y="2457397"/>
            <a:ext cx="3472221" cy="275509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0BA1680-0655-41C4-8191-311013285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81" t="52854" r="46063" b="17422"/>
          <a:stretch/>
        </p:blipFill>
        <p:spPr>
          <a:xfrm>
            <a:off x="1465850" y="1843969"/>
            <a:ext cx="2978095" cy="364435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FA660CB-E286-4B3A-88B1-39611720A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5" t="31790" r="34250" b="23456"/>
          <a:stretch/>
        </p:blipFill>
        <p:spPr>
          <a:xfrm>
            <a:off x="8308282" y="2334296"/>
            <a:ext cx="3801479" cy="289195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DC0EC16-BCC1-498D-A649-A6C7ADEBCEE7}"/>
              </a:ext>
            </a:extLst>
          </p:cNvPr>
          <p:cNvCxnSpPr>
            <a:cxnSpLocks/>
          </p:cNvCxnSpPr>
          <p:nvPr/>
        </p:nvCxnSpPr>
        <p:spPr>
          <a:xfrm flipV="1">
            <a:off x="9757725" y="2897912"/>
            <a:ext cx="0" cy="77638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60B17C1-2E41-43C1-B464-07F08CCEE107}"/>
              </a:ext>
            </a:extLst>
          </p:cNvPr>
          <p:cNvCxnSpPr>
            <a:cxnSpLocks/>
          </p:cNvCxnSpPr>
          <p:nvPr/>
        </p:nvCxnSpPr>
        <p:spPr>
          <a:xfrm>
            <a:off x="8616280" y="3286106"/>
            <a:ext cx="36004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CD7B899-36BB-44C9-9179-DFA3D22C5B1C}"/>
              </a:ext>
            </a:extLst>
          </p:cNvPr>
          <p:cNvCxnSpPr>
            <a:cxnSpLocks/>
          </p:cNvCxnSpPr>
          <p:nvPr/>
        </p:nvCxnSpPr>
        <p:spPr>
          <a:xfrm>
            <a:off x="9909886" y="3286106"/>
            <a:ext cx="50405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06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98" y="156194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824589" y="246257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Rostrocaudal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8194" name="Picture 2" descr="D:\agosto-2019\Palestra posicionamento\rostro caudal seio frontal posiçã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63" y="1685618"/>
            <a:ext cx="3456384" cy="26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agosto-2019\Palestra posicionamento\rostro caudal seio frontal r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88" y="4846076"/>
            <a:ext cx="4439601" cy="15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27FB90B-8344-4055-91AF-91603C48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93" y="1685618"/>
            <a:ext cx="3529950" cy="262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153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89" y="30157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965613" y="310313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Rostrocaudal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Obliqua 45°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C1B135-0946-4D78-8B07-1A10D7599A08}"/>
              </a:ext>
            </a:extLst>
          </p:cNvPr>
          <p:cNvSpPr txBox="1"/>
          <p:nvPr/>
        </p:nvSpPr>
        <p:spPr>
          <a:xfrm>
            <a:off x="2965613" y="6025317"/>
            <a:ext cx="809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Forame Magno - Comunicação da cavidade craniana com o canal vertebral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81412D4-08D0-448E-A22D-514A071BC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34593" r="42913" b="26189"/>
          <a:stretch/>
        </p:blipFill>
        <p:spPr>
          <a:xfrm>
            <a:off x="5006726" y="1893979"/>
            <a:ext cx="3316366" cy="3439196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EC418F7-0C52-46E5-A938-4EB0731F4DEF}"/>
              </a:ext>
            </a:extLst>
          </p:cNvPr>
          <p:cNvCxnSpPr>
            <a:cxnSpLocks/>
          </p:cNvCxnSpPr>
          <p:nvPr/>
        </p:nvCxnSpPr>
        <p:spPr>
          <a:xfrm>
            <a:off x="5159896" y="4653137"/>
            <a:ext cx="0" cy="47471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212056DE-907B-935A-53DE-717154E1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20" y="2451959"/>
            <a:ext cx="3424494" cy="280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1EFC2D15-C0A6-953F-062A-AD7DC0F8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04" y="1973722"/>
            <a:ext cx="3365663" cy="328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39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10608" r="64936" b="33382"/>
          <a:stretch/>
        </p:blipFill>
        <p:spPr bwMode="auto">
          <a:xfrm>
            <a:off x="2012562" y="320244"/>
            <a:ext cx="5213286" cy="331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402468" y="267536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mA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582488" y="34030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Kv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467520" y="1557242"/>
            <a:ext cx="37346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err="1"/>
              <a:t>mA</a:t>
            </a:r>
            <a:r>
              <a:rPr lang="pt-BR" sz="2000" dirty="0"/>
              <a:t>: número de e- produzido pelo cátodo no filamento de tungstênio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 err="1"/>
              <a:t>Kv</a:t>
            </a:r>
            <a:r>
              <a:rPr lang="pt-BR" sz="2000" dirty="0"/>
              <a:t>: diferencial de potencial do cátodo e ânodo para atrair os e-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241984" y="4390977"/>
            <a:ext cx="2119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mA</a:t>
            </a:r>
            <a:endParaRPr lang="pt-BR" sz="2000" dirty="0"/>
          </a:p>
          <a:p>
            <a:r>
              <a:rPr lang="pt-BR" sz="2000" dirty="0"/>
              <a:t>e- </a:t>
            </a:r>
          </a:p>
          <a:p>
            <a:r>
              <a:rPr lang="pt-BR" sz="2000" dirty="0"/>
              <a:t>Energia</a:t>
            </a:r>
          </a:p>
          <a:p>
            <a:r>
              <a:rPr lang="pt-BR" sz="2000" dirty="0"/>
              <a:t>Quantidade de luz</a:t>
            </a:r>
          </a:p>
        </p:txBody>
      </p:sp>
      <p:cxnSp>
        <p:nvCxnSpPr>
          <p:cNvPr id="16" name="Conector de seta reta 15"/>
          <p:cNvCxnSpPr>
            <a:cxnSpLocks/>
          </p:cNvCxnSpPr>
          <p:nvPr/>
        </p:nvCxnSpPr>
        <p:spPr>
          <a:xfrm flipV="1">
            <a:off x="2012562" y="4434744"/>
            <a:ext cx="0" cy="1477325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010876" y="4357800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Kv</a:t>
            </a:r>
            <a:endParaRPr lang="pt-BR" sz="2000" dirty="0"/>
          </a:p>
          <a:p>
            <a:r>
              <a:rPr lang="pt-BR" sz="2000" dirty="0"/>
              <a:t>Diferença de potencial</a:t>
            </a:r>
          </a:p>
          <a:p>
            <a:r>
              <a:rPr lang="pt-BR" sz="2000" dirty="0"/>
              <a:t>Velocidade dos e-</a:t>
            </a:r>
          </a:p>
          <a:p>
            <a:r>
              <a:rPr lang="pt-BR" sz="2000" dirty="0"/>
              <a:t>Choque</a:t>
            </a:r>
          </a:p>
          <a:p>
            <a:r>
              <a:rPr lang="pt-BR" sz="2000" dirty="0"/>
              <a:t>Poder de penetração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4669970" y="4434744"/>
            <a:ext cx="0" cy="1477325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7572796" y="474131"/>
            <a:ext cx="3540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mAs</a:t>
            </a:r>
            <a:r>
              <a:rPr lang="pt-BR" sz="2000" dirty="0"/>
              <a:t>: é o tempo que os e- estão fluindo para exposição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22197" y="4511688"/>
            <a:ext cx="2348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mAS</a:t>
            </a:r>
            <a:endParaRPr lang="pt-BR" sz="2000" dirty="0"/>
          </a:p>
          <a:p>
            <a:r>
              <a:rPr lang="pt-BR" sz="2000" dirty="0"/>
              <a:t>Tempo de exposição</a:t>
            </a:r>
          </a:p>
          <a:p>
            <a:r>
              <a:rPr lang="pt-BR" sz="2000" dirty="0"/>
              <a:t>Nº de e- disponíveis</a:t>
            </a:r>
          </a:p>
          <a:p>
            <a:r>
              <a:rPr lang="pt-BR" sz="2000" dirty="0"/>
              <a:t>Radiação produzida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7850696" y="4494204"/>
            <a:ext cx="0" cy="132343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79" y="242182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21057" y="309389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Rostrocaudal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Boca Aberta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5" t="19313" r="3550" b="43750"/>
          <a:stretch/>
        </p:blipFill>
        <p:spPr bwMode="auto">
          <a:xfrm>
            <a:off x="1854931" y="2832803"/>
            <a:ext cx="4740939" cy="269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3F5579B-55BE-4927-A4F7-452482B0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1790" r="34250" b="23456"/>
          <a:stretch/>
        </p:blipFill>
        <p:spPr>
          <a:xfrm>
            <a:off x="7392144" y="1384707"/>
            <a:ext cx="3915016" cy="297832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186E81F-3A39-4416-8318-F42457D403EB}"/>
              </a:ext>
            </a:extLst>
          </p:cNvPr>
          <p:cNvCxnSpPr>
            <a:cxnSpLocks/>
          </p:cNvCxnSpPr>
          <p:nvPr/>
        </p:nvCxnSpPr>
        <p:spPr>
          <a:xfrm flipV="1">
            <a:off x="9013372" y="1939247"/>
            <a:ext cx="0" cy="77638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D2C3D80-DE30-4AAB-AA81-8F90359D0A4D}"/>
              </a:ext>
            </a:extLst>
          </p:cNvPr>
          <p:cNvCxnSpPr>
            <a:cxnSpLocks/>
          </p:cNvCxnSpPr>
          <p:nvPr/>
        </p:nvCxnSpPr>
        <p:spPr>
          <a:xfrm>
            <a:off x="7630684" y="2376604"/>
            <a:ext cx="36004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4E21912-C4C4-4C56-8089-14F96F0B14C2}"/>
              </a:ext>
            </a:extLst>
          </p:cNvPr>
          <p:cNvCxnSpPr>
            <a:cxnSpLocks/>
          </p:cNvCxnSpPr>
          <p:nvPr/>
        </p:nvCxnSpPr>
        <p:spPr>
          <a:xfrm>
            <a:off x="9013372" y="2303740"/>
            <a:ext cx="50405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171321BD-0F41-71E3-301F-E599A8BD5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6" t="43527" r="6460" b="18973"/>
          <a:stretch/>
        </p:blipFill>
        <p:spPr bwMode="auto">
          <a:xfrm>
            <a:off x="7371943" y="4180059"/>
            <a:ext cx="4306536" cy="258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5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07" y="115435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071631" y="109754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Ventrodorsal Intraoral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5E4A80F-D735-4B62-9E2F-EA69811A7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7" t="20586" r="16139" b="16384"/>
          <a:stretch/>
        </p:blipFill>
        <p:spPr>
          <a:xfrm>
            <a:off x="4864135" y="1954308"/>
            <a:ext cx="3312368" cy="32403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E4F3F69-A23D-45E3-8BA6-CDE17D0A7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37" t="54202" r="36613" b="17784"/>
          <a:stretch/>
        </p:blipFill>
        <p:spPr>
          <a:xfrm>
            <a:off x="1451451" y="2048494"/>
            <a:ext cx="3240359" cy="324036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78A949D-3990-47B8-AEFE-C4754587A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5" t="31790" r="34250" b="23456"/>
          <a:stretch/>
        </p:blipFill>
        <p:spPr>
          <a:xfrm>
            <a:off x="8438720" y="2206061"/>
            <a:ext cx="3519824" cy="267768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FE37DC2-EE61-4670-9D35-B8DB41F1F6D7}"/>
              </a:ext>
            </a:extLst>
          </p:cNvPr>
          <p:cNvCxnSpPr>
            <a:cxnSpLocks/>
          </p:cNvCxnSpPr>
          <p:nvPr/>
        </p:nvCxnSpPr>
        <p:spPr>
          <a:xfrm flipH="1">
            <a:off x="9042339" y="2756929"/>
            <a:ext cx="648072" cy="1418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1EE0F09-D8A9-4A1F-A1DD-DCC6E2933E2F}"/>
              </a:ext>
            </a:extLst>
          </p:cNvPr>
          <p:cNvCxnSpPr>
            <a:cxnSpLocks/>
          </p:cNvCxnSpPr>
          <p:nvPr/>
        </p:nvCxnSpPr>
        <p:spPr>
          <a:xfrm flipV="1">
            <a:off x="9366375" y="3317345"/>
            <a:ext cx="0" cy="3513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F9E2000-A9F9-4759-815C-E3DAEF7BEDB7}"/>
              </a:ext>
            </a:extLst>
          </p:cNvPr>
          <p:cNvCxnSpPr>
            <a:cxnSpLocks/>
          </p:cNvCxnSpPr>
          <p:nvPr/>
        </p:nvCxnSpPr>
        <p:spPr>
          <a:xfrm flipV="1">
            <a:off x="9366375" y="2252873"/>
            <a:ext cx="0" cy="5040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360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3271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629272" y="79503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Dorsoventral Intraoral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6" t="19313" r="39243" b="6250"/>
          <a:stretch/>
        </p:blipFill>
        <p:spPr bwMode="auto">
          <a:xfrm>
            <a:off x="2479901" y="1663154"/>
            <a:ext cx="2808312" cy="417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57ADC53-5293-489D-B9C3-9CF427EE2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1790" r="34250" b="23456"/>
          <a:stretch/>
        </p:blipFill>
        <p:spPr>
          <a:xfrm>
            <a:off x="5765414" y="1829336"/>
            <a:ext cx="4680237" cy="356046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D795F3D-D4C0-413B-ADC0-24FD71010BE4}"/>
              </a:ext>
            </a:extLst>
          </p:cNvPr>
          <p:cNvCxnSpPr>
            <a:cxnSpLocks/>
          </p:cNvCxnSpPr>
          <p:nvPr/>
        </p:nvCxnSpPr>
        <p:spPr>
          <a:xfrm flipH="1">
            <a:off x="6420036" y="3609567"/>
            <a:ext cx="648072" cy="1418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10F101D-E6E3-4773-9B35-8D232651FEC1}"/>
              </a:ext>
            </a:extLst>
          </p:cNvPr>
          <p:cNvCxnSpPr>
            <a:cxnSpLocks/>
          </p:cNvCxnSpPr>
          <p:nvPr/>
        </p:nvCxnSpPr>
        <p:spPr>
          <a:xfrm>
            <a:off x="6430053" y="3912109"/>
            <a:ext cx="0" cy="36537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65299F-716B-4518-8174-78441B240921}"/>
              </a:ext>
            </a:extLst>
          </p:cNvPr>
          <p:cNvCxnSpPr>
            <a:cxnSpLocks/>
          </p:cNvCxnSpPr>
          <p:nvPr/>
        </p:nvCxnSpPr>
        <p:spPr>
          <a:xfrm>
            <a:off x="6528048" y="3154266"/>
            <a:ext cx="0" cy="27473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79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4" y="17359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312895" y="19086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Lateral flexionado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50000" r="69399" b="17991"/>
          <a:stretch/>
        </p:blipFill>
        <p:spPr bwMode="auto">
          <a:xfrm>
            <a:off x="2623521" y="1469340"/>
            <a:ext cx="2900855" cy="234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t="41595" r="69344" b="23276"/>
          <a:stretch/>
        </p:blipFill>
        <p:spPr bwMode="auto">
          <a:xfrm>
            <a:off x="2684340" y="4081252"/>
            <a:ext cx="2779215" cy="23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D202A01-6E59-4844-BF98-D588BD237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5" t="31790" r="34250" b="23456"/>
          <a:stretch/>
        </p:blipFill>
        <p:spPr>
          <a:xfrm>
            <a:off x="6667626" y="1794353"/>
            <a:ext cx="4820096" cy="36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0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33" y="260649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312505" y="260649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Frog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leg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AF33FD70-6D0B-4B38-A923-E348D342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2035596"/>
            <a:ext cx="3412141" cy="40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2B686DC-0CA0-4E98-A8F3-743F156F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43" y="1919925"/>
            <a:ext cx="3022629" cy="41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491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4" y="305817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407392" y="313388"/>
            <a:ext cx="8229600" cy="1008111"/>
          </a:xfrm>
        </p:spPr>
        <p:txBody>
          <a:bodyPr/>
          <a:lstStyle/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Frog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leg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76BEDA4-3EB6-42DD-A330-BBB8A7C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36" y="2110377"/>
            <a:ext cx="3687550" cy="317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6ACB024-F281-4FB2-9DF0-1562D83F2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36272" r="41554" b="34593"/>
          <a:stretch/>
        </p:blipFill>
        <p:spPr>
          <a:xfrm>
            <a:off x="2017204" y="2110377"/>
            <a:ext cx="4602655" cy="34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8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96" y="29624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379525" y="296240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Tangencial de Traqueia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052058"/>
            <a:ext cx="3560451" cy="35604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160D9A-BFDB-4F5F-8049-41F60F161E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3" b="4744"/>
          <a:stretch/>
        </p:blipFill>
        <p:spPr>
          <a:xfrm>
            <a:off x="5940826" y="2204864"/>
            <a:ext cx="5118873" cy="28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3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13" y="400311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932511" y="337123"/>
            <a:ext cx="8229600" cy="1008111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Laterolateral compressiva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9536" y="220486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10228-7D93-4C63-8928-F0E4B4B7F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3801"/>
          <a:stretch/>
        </p:blipFill>
        <p:spPr>
          <a:xfrm>
            <a:off x="6585838" y="1763458"/>
            <a:ext cx="4220145" cy="439248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3493B2A-B1C5-4732-B639-C62AF28D3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8" t="16456" r="72049" b="50000"/>
          <a:stretch/>
        </p:blipFill>
        <p:spPr>
          <a:xfrm flipH="1">
            <a:off x="1458025" y="2497252"/>
            <a:ext cx="4379746" cy="32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4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64" y="212030"/>
            <a:ext cx="8820982" cy="100811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725930" y="189773"/>
            <a:ext cx="8399276" cy="100811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Tangencial de Joelho -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Skyline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4B6D38D-CEDD-4A77-8488-11EC9744F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4"/>
          <a:stretch/>
        </p:blipFill>
        <p:spPr>
          <a:xfrm>
            <a:off x="4532914" y="3872472"/>
            <a:ext cx="4097562" cy="2204031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031BFAEA-66A1-4BCF-9B97-BB844CBCB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t="15548" r="63030" b="65385"/>
          <a:stretch/>
        </p:blipFill>
        <p:spPr bwMode="auto">
          <a:xfrm>
            <a:off x="4781584" y="1652151"/>
            <a:ext cx="3627455" cy="15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650E6CA-6B47-4310-99E5-A0A44473F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38" t="37710" r="31500" b="32876"/>
          <a:stretch/>
        </p:blipFill>
        <p:spPr>
          <a:xfrm flipH="1">
            <a:off x="1382451" y="2697040"/>
            <a:ext cx="2686958" cy="20898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AEC7C86-5573-4FB5-A783-BC9FB2651D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7" t="20806" r="54382" b="33192"/>
          <a:stretch/>
        </p:blipFill>
        <p:spPr>
          <a:xfrm>
            <a:off x="9824961" y="1652151"/>
            <a:ext cx="1965920" cy="4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49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r>
              <a:rPr lang="pt-BR" dirty="0"/>
              <a:t>Avaliação radiográfica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5415"/>
            <a:ext cx="10018713" cy="4215211"/>
          </a:xfrm>
        </p:spPr>
        <p:txBody>
          <a:bodyPr>
            <a:normAutofit/>
          </a:bodyPr>
          <a:lstStyle/>
          <a:p>
            <a:r>
              <a:rPr lang="pt-BR" dirty="0"/>
              <a:t>Ambiente adequado</a:t>
            </a:r>
          </a:p>
          <a:p>
            <a:r>
              <a:rPr lang="pt-BR" dirty="0"/>
              <a:t>De fora para dentro</a:t>
            </a:r>
          </a:p>
          <a:p>
            <a:r>
              <a:rPr lang="pt-BR" dirty="0"/>
              <a:t>Laudo: descrição, diagnóstico, diferenciais e recomendações</a:t>
            </a:r>
          </a:p>
          <a:p>
            <a:r>
              <a:rPr lang="pt-BR" dirty="0"/>
              <a:t>Conhecer padrão de normalidade</a:t>
            </a:r>
          </a:p>
          <a:p>
            <a:r>
              <a:rPr lang="pt-BR" dirty="0"/>
              <a:t>Estudos e rede de amigos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1B6995-3EF8-F466-95D0-16805843E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87" t="39608" r="28587" b="34485"/>
          <a:stretch/>
        </p:blipFill>
        <p:spPr>
          <a:xfrm>
            <a:off x="7686397" y="3768594"/>
            <a:ext cx="3816626" cy="27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16" y="995521"/>
            <a:ext cx="7296787" cy="486695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45806" y="1980128"/>
            <a:ext cx="277351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 err="1"/>
              <a:t>mA</a:t>
            </a:r>
            <a:r>
              <a:rPr lang="pt-BR" sz="2000" dirty="0"/>
              <a:t>: quantidade de água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951099" y="2749570"/>
            <a:ext cx="4173771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/>
              <a:t>kV: velocidade de penetração da água</a:t>
            </a:r>
          </a:p>
        </p:txBody>
      </p:sp>
    </p:spTree>
    <p:extLst>
      <p:ext uri="{BB962C8B-B14F-4D97-AF65-F5344CB8AC3E}">
        <p14:creationId xmlns:p14="http://schemas.microsoft.com/office/powerpoint/2010/main" val="3657395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5470"/>
            <a:ext cx="8756970" cy="1050235"/>
          </a:xfrm>
        </p:spPr>
        <p:txBody>
          <a:bodyPr/>
          <a:lstStyle/>
          <a:p>
            <a:r>
              <a:rPr lang="pt-BR"/>
              <a:t>Livros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F43E1F-63B8-6A48-D916-DBE48F82A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5" t="14957" r="36192" b="15881"/>
          <a:stretch/>
        </p:blipFill>
        <p:spPr>
          <a:xfrm>
            <a:off x="1378635" y="325367"/>
            <a:ext cx="3587262" cy="47408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8B1EB3-F35E-FBD8-979C-F267D608E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9" t="14137" r="31346" b="5415"/>
          <a:stretch/>
        </p:blipFill>
        <p:spPr>
          <a:xfrm>
            <a:off x="7152163" y="525285"/>
            <a:ext cx="4768949" cy="5514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A7BBD8-5BBE-B85D-812D-258583430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4" t="19677" r="30308" b="40508"/>
          <a:stretch/>
        </p:blipFill>
        <p:spPr>
          <a:xfrm>
            <a:off x="2655362" y="4393984"/>
            <a:ext cx="4209672" cy="22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27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r>
              <a:rPr lang="pt-BR" dirty="0"/>
              <a:t>Livros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FEE55E9-7D88-77A7-870C-CB127A3DB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14957" r="36539" b="12690"/>
          <a:stretch/>
        </p:blipFill>
        <p:spPr>
          <a:xfrm>
            <a:off x="2475437" y="1339056"/>
            <a:ext cx="3488789" cy="49595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1EF3AA-20D6-E85C-7270-0A897687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46" t="15590" r="35731" b="17858"/>
          <a:stretch/>
        </p:blipFill>
        <p:spPr>
          <a:xfrm>
            <a:off x="7054235" y="1339056"/>
            <a:ext cx="3799296" cy="4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95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1C6B7-4C17-7D40-9DFB-4CEA81D72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4" r="1" b="1588"/>
          <a:stretch/>
        </p:blipFill>
        <p:spPr bwMode="auto">
          <a:xfrm>
            <a:off x="796065" y="10"/>
            <a:ext cx="11395934" cy="6857990"/>
          </a:xfrm>
          <a:custGeom>
            <a:avLst/>
            <a:gdLst/>
            <a:ahLst/>
            <a:cxnLst/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08339" y="713117"/>
            <a:ext cx="4197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/>
              <a:t>mAs</a:t>
            </a:r>
            <a:r>
              <a:rPr lang="pt-BR" sz="2000" b="1" dirty="0"/>
              <a:t>   (tempo de exposição)     </a:t>
            </a:r>
          </a:p>
          <a:p>
            <a:r>
              <a:rPr lang="pt-BR" sz="2000" dirty="0"/>
              <a:t>Baixo para tórax</a:t>
            </a:r>
          </a:p>
          <a:p>
            <a:r>
              <a:rPr lang="pt-BR" sz="2000" dirty="0"/>
              <a:t>Alto para abdômen </a:t>
            </a:r>
          </a:p>
          <a:p>
            <a:r>
              <a:rPr lang="pt-BR" sz="2000" dirty="0"/>
              <a:t>Mínimo possível- tempo de exposição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44" y="2676525"/>
            <a:ext cx="73437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7827506" y="713117"/>
            <a:ext cx="2664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KV</a:t>
            </a:r>
          </a:p>
          <a:p>
            <a:r>
              <a:rPr lang="pt-BR" sz="2000" dirty="0"/>
              <a:t>Pequenos porte 40-60</a:t>
            </a:r>
          </a:p>
          <a:p>
            <a:r>
              <a:rPr lang="pt-BR" sz="2000" dirty="0"/>
              <a:t>Médio porte 60</a:t>
            </a:r>
          </a:p>
          <a:p>
            <a:r>
              <a:rPr lang="pt-BR" sz="2000" dirty="0"/>
              <a:t>Grande porte 70-80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008339" y="5086488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mA</a:t>
            </a:r>
            <a:r>
              <a:rPr lang="pt-BR" dirty="0"/>
              <a:t> 300/320</a:t>
            </a:r>
          </a:p>
          <a:p>
            <a:r>
              <a:rPr lang="pt-BR" dirty="0" err="1"/>
              <a:t>mAs</a:t>
            </a:r>
            <a:r>
              <a:rPr lang="pt-BR" dirty="0"/>
              <a:t> 0,32/0,5</a:t>
            </a:r>
          </a:p>
        </p:txBody>
      </p:sp>
    </p:spTree>
    <p:extLst>
      <p:ext uri="{BB962C8B-B14F-4D97-AF65-F5344CB8AC3E}">
        <p14:creationId xmlns:p14="http://schemas.microsoft.com/office/powerpoint/2010/main" val="759760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296</TotalTime>
  <Words>645</Words>
  <Application>Microsoft Office PowerPoint</Application>
  <PresentationFormat>Widescreen</PresentationFormat>
  <Paragraphs>205</Paragraphs>
  <Slides>82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5" baseType="lpstr">
      <vt:lpstr>Arial</vt:lpstr>
      <vt:lpstr>Corbel</vt:lpstr>
      <vt:lpstr>Paralaxe</vt:lpstr>
      <vt:lpstr>Bases do exame radiográfico</vt:lpstr>
      <vt:lpstr>Historia da Radiação Diagnóstica</vt:lpstr>
      <vt:lpstr>Propriedades do RX</vt:lpstr>
      <vt:lpstr>Produção de RX</vt:lpstr>
      <vt:lpstr>Produção de RX</vt:lpstr>
      <vt:lpstr>Apresentação do PowerPoint</vt:lpstr>
      <vt:lpstr>Apresentação do PowerPoint</vt:lpstr>
      <vt:lpstr>Apresentação do PowerPoint</vt:lpstr>
      <vt:lpstr>Apresentação do PowerPoint</vt:lpstr>
      <vt:lpstr>Interação do RX com a matéria</vt:lpstr>
      <vt:lpstr>Apresentação do PowerPoint</vt:lpstr>
      <vt:lpstr>Grau de absorção</vt:lpstr>
      <vt:lpstr>Radiopacidades</vt:lpstr>
      <vt:lpstr>Apresentação do PowerPoint</vt:lpstr>
      <vt:lpstr>Limitações </vt:lpstr>
      <vt:lpstr>Fatores que afetam o detalhamento da imagem</vt:lpstr>
      <vt:lpstr>Técnica inadequada</vt:lpstr>
      <vt:lpstr>Colimação para o área de estudo</vt:lpstr>
      <vt:lpstr>Focos</vt:lpstr>
      <vt:lpstr>Proteção radiológica</vt:lpstr>
      <vt:lpstr>Métodos de proteção</vt:lpstr>
      <vt:lpstr>Apresentação do PowerPoint</vt:lpstr>
      <vt:lpstr>Apresentação do PowerPoint</vt:lpstr>
      <vt:lpstr>Apresentação do PowerPoint</vt:lpstr>
      <vt:lpstr>Projeções Radiográficas</vt:lpstr>
      <vt:lpstr>Planos Radiográficas</vt:lpstr>
      <vt:lpstr>Planos Radiográficas</vt:lpstr>
      <vt:lpstr>Planos Radiográficas</vt:lpstr>
      <vt:lpstr>Planos Radiográficas</vt:lpstr>
      <vt:lpstr>Esqueleto Animal</vt:lpstr>
      <vt:lpstr>Regiões </vt:lpstr>
      <vt:lpstr>Ferramentas para auxiliar no posicionamento</vt:lpstr>
      <vt:lpstr>Ferramentas para auxiliar no posicionamento</vt:lpstr>
      <vt:lpstr>Apresentação do PowerPoint</vt:lpstr>
      <vt:lpstr>Ferramentas para auxiliar no posicionamento</vt:lpstr>
      <vt:lpstr>Ferramentas para auxiliar no posicionamento</vt:lpstr>
      <vt:lpstr>Ferramentas para auxiliar no posicionamento</vt:lpstr>
      <vt:lpstr>Ferramentas para auxiliar no posicionamento</vt:lpstr>
      <vt:lpstr>Apresentação do PowerPoint</vt:lpstr>
      <vt:lpstr>Apresentação do PowerPoint</vt:lpstr>
      <vt:lpstr>Projeções Radiográficas</vt:lpstr>
      <vt:lpstr>Laterolateral</vt:lpstr>
      <vt:lpstr>Laterolateral</vt:lpstr>
      <vt:lpstr>Laterolateral</vt:lpstr>
      <vt:lpstr>Laterolateral flexionada</vt:lpstr>
      <vt:lpstr>Ventrodorsal</vt:lpstr>
      <vt:lpstr>Ventrodorsal</vt:lpstr>
      <vt:lpstr>Dorsoventral</vt:lpstr>
      <vt:lpstr>Dorsoventral</vt:lpstr>
      <vt:lpstr>Mediolateral</vt:lpstr>
      <vt:lpstr>Mediolateral</vt:lpstr>
      <vt:lpstr>Mediolateral</vt:lpstr>
      <vt:lpstr>Mediolateral</vt:lpstr>
      <vt:lpstr>Mediolateral Flexionada</vt:lpstr>
      <vt:lpstr>Mediolateral Flexionada</vt:lpstr>
      <vt:lpstr>Mediolateral 90°</vt:lpstr>
      <vt:lpstr>Craniocaudal</vt:lpstr>
      <vt:lpstr>Craniocaudal</vt:lpstr>
      <vt:lpstr>Craniocaudal</vt:lpstr>
      <vt:lpstr>Craniocaudal</vt:lpstr>
      <vt:lpstr>Caudocranial</vt:lpstr>
      <vt:lpstr>Caudocranial</vt:lpstr>
      <vt:lpstr>Dorsopalmar</vt:lpstr>
      <vt:lpstr>Dorsoplantar</vt:lpstr>
      <vt:lpstr>Laterolateral obliqua</vt:lpstr>
      <vt:lpstr>Laterolateral obliqua</vt:lpstr>
      <vt:lpstr>     Rostrocaudal</vt:lpstr>
      <vt:lpstr>Rostrocaudal</vt:lpstr>
      <vt:lpstr>Rostrocaudal Obliqua 45°</vt:lpstr>
      <vt:lpstr>Rostrocaudal Boca Aberta</vt:lpstr>
      <vt:lpstr>Ventrodorsal Intraoral</vt:lpstr>
      <vt:lpstr>Dorsoventral Intraoral</vt:lpstr>
      <vt:lpstr>Lateral flexionado</vt:lpstr>
      <vt:lpstr>Frog leg</vt:lpstr>
      <vt:lpstr>Frog leg</vt:lpstr>
      <vt:lpstr>Tangencial de Traqueia</vt:lpstr>
      <vt:lpstr>Laterolateral compressiva</vt:lpstr>
      <vt:lpstr>Tangencial de Joelho - Skyline</vt:lpstr>
      <vt:lpstr>Avaliação radiográfica</vt:lpstr>
      <vt:lpstr>Livros</vt:lpstr>
      <vt:lpstr>Livros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Física, princípios básicos e posicionamentos radiográficos</dc:title>
  <dc:creator>Uiara Hanna</dc:creator>
  <cp:lastModifiedBy>Uiara Hanna</cp:lastModifiedBy>
  <cp:revision>74</cp:revision>
  <dcterms:created xsi:type="dcterms:W3CDTF">2022-05-02T19:25:02Z</dcterms:created>
  <dcterms:modified xsi:type="dcterms:W3CDTF">2022-05-23T22:49:32Z</dcterms:modified>
</cp:coreProperties>
</file>